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59" r:id="rId2"/>
    <p:sldId id="260" r:id="rId3"/>
    <p:sldId id="258" r:id="rId4"/>
  </p:sldIdLst>
  <p:sldSz cx="3600450" cy="10080625"/>
  <p:notesSz cx="6858000" cy="9144000"/>
  <p:embeddedFontLst>
    <p:embeddedFont>
      <p:font typeface="Microsoft YaHei" panose="020B0503020204020204" pitchFamily="34" charset="-122"/>
      <p:regular r:id="rId6"/>
      <p:bold r:id="rId7"/>
    </p:embeddedFont>
    <p:embeddedFont>
      <p:font typeface="Calibri" panose="020F0502020204030204" pitchFamily="34" charset="0"/>
      <p:regular r:id="rId8"/>
      <p:bold r:id="rId9"/>
      <p:italic r:id="rId10"/>
      <p:boldItalic r:id="rId11"/>
    </p:embeddedFont>
  </p:embeddedFontLst>
  <p:custDataLst>
    <p:tags r:id="rId1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3175" userDrawn="1">
          <p15:clr>
            <a:srgbClr val="A4A3A4"/>
          </p15:clr>
        </p15:guide>
        <p15:guide id="2" pos="10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8" autoAdjust="0"/>
    <p:restoredTop sz="95102" autoAdjust="0"/>
  </p:normalViewPr>
  <p:slideViewPr>
    <p:cSldViewPr snapToGrid="0" showGuides="1">
      <p:cViewPr>
        <p:scale>
          <a:sx n="140" d="100"/>
          <a:sy n="140" d="100"/>
        </p:scale>
        <p:origin x="1725" y="54"/>
      </p:cViewPr>
      <p:guideLst>
        <p:guide orient="horz" pos="3175"/>
        <p:guide pos="10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theme" Target="theme/theme1.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646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922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58" name="Google Shape;58;p14"/>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59" name="Google Shape;59;p1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60" name="Google Shape;60;p1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61" name="Google Shape;61;p1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270000" y="1649667"/>
            <a:ext cx="3060000" cy="3509400"/>
          </a:xfrm>
          <a:prstGeom prst="rect">
            <a:avLst/>
          </a:prstGeom>
          <a:noFill/>
          <a:ln>
            <a:noFill/>
          </a:ln>
        </p:spPr>
        <p:txBody>
          <a:bodyPr spcFirstLastPara="1" wrap="square" lIns="86550" tIns="43250" rIns="86550" bIns="43250" anchor="b" anchorCtr="0">
            <a:normAutofit/>
          </a:bodyPr>
          <a:lstStyle>
            <a:lvl1pPr lvl="0" algn="ctr">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64" name="Google Shape;64;p15"/>
          <p:cNvSpPr txBox="1">
            <a:spLocks noGrp="1"/>
          </p:cNvSpPr>
          <p:nvPr>
            <p:ph type="subTitle" idx="1"/>
          </p:nvPr>
        </p:nvSpPr>
        <p:spPr>
          <a:xfrm>
            <a:off x="450000" y="5294334"/>
            <a:ext cx="2700000" cy="2434200"/>
          </a:xfrm>
          <a:prstGeom prst="rect">
            <a:avLst/>
          </a:prstGeom>
          <a:noFill/>
          <a:ln>
            <a:noFill/>
          </a:ln>
        </p:spPr>
        <p:txBody>
          <a:bodyPr spcFirstLastPara="1" wrap="square" lIns="86550" tIns="43250" rIns="86550" bIns="43250" anchor="t" anchorCtr="0">
            <a:normAutofit/>
          </a:bodyPr>
          <a:lstStyle>
            <a:lvl1pPr lvl="0" algn="ctr">
              <a:lnSpc>
                <a:spcPct val="90000"/>
              </a:lnSpc>
              <a:spcBef>
                <a:spcPts val="500"/>
              </a:spcBef>
              <a:spcAft>
                <a:spcPts val="0"/>
              </a:spcAft>
              <a:buClr>
                <a:schemeClr val="dk1"/>
              </a:buClr>
              <a:buSzPts val="1200"/>
              <a:buNone/>
              <a:defRPr sz="1200"/>
            </a:lvl1pPr>
            <a:lvl2pPr lvl="1" algn="ctr">
              <a:lnSpc>
                <a:spcPct val="90000"/>
              </a:lnSpc>
              <a:spcBef>
                <a:spcPts val="200"/>
              </a:spcBef>
              <a:spcAft>
                <a:spcPts val="0"/>
              </a:spcAft>
              <a:buClr>
                <a:schemeClr val="dk1"/>
              </a:buClr>
              <a:buSzPts val="1000"/>
              <a:buNone/>
              <a:defRPr sz="1000"/>
            </a:lvl2pPr>
            <a:lvl3pPr lvl="2" algn="ctr">
              <a:lnSpc>
                <a:spcPct val="90000"/>
              </a:lnSpc>
              <a:spcBef>
                <a:spcPts val="200"/>
              </a:spcBef>
              <a:spcAft>
                <a:spcPts val="0"/>
              </a:spcAft>
              <a:buClr>
                <a:schemeClr val="dk1"/>
              </a:buClr>
              <a:buSzPts val="800"/>
              <a:buNone/>
              <a:defRPr sz="800"/>
            </a:lvl3pPr>
            <a:lvl4pPr lvl="3" algn="ctr">
              <a:lnSpc>
                <a:spcPct val="90000"/>
              </a:lnSpc>
              <a:spcBef>
                <a:spcPts val="200"/>
              </a:spcBef>
              <a:spcAft>
                <a:spcPts val="0"/>
              </a:spcAft>
              <a:buClr>
                <a:schemeClr val="dk1"/>
              </a:buClr>
              <a:buSzPts val="800"/>
              <a:buNone/>
              <a:defRPr sz="800"/>
            </a:lvl4pPr>
            <a:lvl5pPr lvl="4" algn="ctr">
              <a:lnSpc>
                <a:spcPct val="90000"/>
              </a:lnSpc>
              <a:spcBef>
                <a:spcPts val="200"/>
              </a:spcBef>
              <a:spcAft>
                <a:spcPts val="0"/>
              </a:spcAft>
              <a:buClr>
                <a:schemeClr val="dk1"/>
              </a:buClr>
              <a:buSzPts val="800"/>
              <a:buNone/>
              <a:defRPr sz="800"/>
            </a:lvl5pPr>
            <a:lvl6pPr lvl="5" algn="ctr">
              <a:lnSpc>
                <a:spcPct val="90000"/>
              </a:lnSpc>
              <a:spcBef>
                <a:spcPts val="200"/>
              </a:spcBef>
              <a:spcAft>
                <a:spcPts val="0"/>
              </a:spcAft>
              <a:buClr>
                <a:schemeClr val="dk1"/>
              </a:buClr>
              <a:buSzPts val="800"/>
              <a:buNone/>
              <a:defRPr sz="800"/>
            </a:lvl6pPr>
            <a:lvl7pPr lvl="6" algn="ctr">
              <a:lnSpc>
                <a:spcPct val="90000"/>
              </a:lnSpc>
              <a:spcBef>
                <a:spcPts val="200"/>
              </a:spcBef>
              <a:spcAft>
                <a:spcPts val="0"/>
              </a:spcAft>
              <a:buClr>
                <a:schemeClr val="dk1"/>
              </a:buClr>
              <a:buSzPts val="800"/>
              <a:buNone/>
              <a:defRPr sz="800"/>
            </a:lvl7pPr>
            <a:lvl8pPr lvl="7" algn="ctr">
              <a:lnSpc>
                <a:spcPct val="90000"/>
              </a:lnSpc>
              <a:spcBef>
                <a:spcPts val="200"/>
              </a:spcBef>
              <a:spcAft>
                <a:spcPts val="0"/>
              </a:spcAft>
              <a:buClr>
                <a:schemeClr val="dk1"/>
              </a:buClr>
              <a:buSzPts val="800"/>
              <a:buNone/>
              <a:defRPr sz="800"/>
            </a:lvl8pPr>
            <a:lvl9pPr lvl="8" algn="ctr">
              <a:lnSpc>
                <a:spcPct val="90000"/>
              </a:lnSpc>
              <a:spcBef>
                <a:spcPts val="200"/>
              </a:spcBef>
              <a:spcAft>
                <a:spcPts val="0"/>
              </a:spcAft>
              <a:buClr>
                <a:schemeClr val="dk1"/>
              </a:buClr>
              <a:buSzPts val="800"/>
              <a:buNone/>
              <a:defRPr sz="800"/>
            </a:lvl9pPr>
          </a:lstStyle>
          <a:p>
            <a:endParaRPr/>
          </a:p>
        </p:txBody>
      </p:sp>
      <p:sp>
        <p:nvSpPr>
          <p:cNvPr id="65" name="Google Shape;65;p15"/>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66" name="Google Shape;66;p15"/>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67" name="Google Shape;67;p15"/>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2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2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2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7.jpeg"/><Relationship Id="rId18" Type="http://schemas.openxmlformats.org/officeDocument/2006/relationships/image" Target="../media/image12.png"/><Relationship Id="rId26" Type="http://schemas.openxmlformats.org/officeDocument/2006/relationships/image" Target="../media/image19.png"/><Relationship Id="rId3" Type="http://schemas.openxmlformats.org/officeDocument/2006/relationships/tags" Target="../tags/tag4.xml"/><Relationship Id="rId21" Type="http://schemas.openxmlformats.org/officeDocument/2006/relationships/image" Target="../media/image15.png"/><Relationship Id="rId7" Type="http://schemas.openxmlformats.org/officeDocument/2006/relationships/image" Target="../media/image1.png"/><Relationship Id="rId12" Type="http://schemas.openxmlformats.org/officeDocument/2006/relationships/image" Target="../media/image6.jpeg"/><Relationship Id="rId17" Type="http://schemas.openxmlformats.org/officeDocument/2006/relationships/image" Target="../media/image11.png"/><Relationship Id="rId25" Type="http://schemas.openxmlformats.org/officeDocument/2006/relationships/image" Target="../media/image18.png"/><Relationship Id="rId2" Type="http://schemas.openxmlformats.org/officeDocument/2006/relationships/tags" Target="../tags/tag3.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notesSlide" Target="../notesSlides/notesSlide1.xml"/><Relationship Id="rId11" Type="http://schemas.openxmlformats.org/officeDocument/2006/relationships/image" Target="../media/image5.png"/><Relationship Id="rId24" Type="http://schemas.microsoft.com/office/2007/relationships/hdphoto" Target="../media/hdphoto1.wdp"/><Relationship Id="rId5" Type="http://schemas.openxmlformats.org/officeDocument/2006/relationships/slideLayout" Target="../slideLayouts/slideLayout1.xml"/><Relationship Id="rId15" Type="http://schemas.openxmlformats.org/officeDocument/2006/relationships/image" Target="../media/image9.png"/><Relationship Id="rId23" Type="http://schemas.openxmlformats.org/officeDocument/2006/relationships/image" Target="../media/image17.png"/><Relationship Id="rId10" Type="http://schemas.openxmlformats.org/officeDocument/2006/relationships/image" Target="../media/image4.png"/><Relationship Id="rId19" Type="http://schemas.openxmlformats.org/officeDocument/2006/relationships/image" Target="../media/image13.png"/><Relationship Id="rId4" Type="http://schemas.openxmlformats.org/officeDocument/2006/relationships/tags" Target="../tags/tag5.xml"/><Relationship Id="rId9" Type="http://schemas.openxmlformats.org/officeDocument/2006/relationships/image" Target="../media/image3.png"/><Relationship Id="rId14" Type="http://schemas.openxmlformats.org/officeDocument/2006/relationships/image" Target="../media/image8.jpeg"/><Relationship Id="rId22"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7.jpe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tags" Target="../tags/tag8.xml"/><Relationship Id="rId21" Type="http://schemas.openxmlformats.org/officeDocument/2006/relationships/image" Target="../media/image15.png"/><Relationship Id="rId7" Type="http://schemas.openxmlformats.org/officeDocument/2006/relationships/image" Target="../media/image1.png"/><Relationship Id="rId12" Type="http://schemas.openxmlformats.org/officeDocument/2006/relationships/image" Target="../media/image6.jpeg"/><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tags" Target="../tags/tag7.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tags" Target="../tags/tag6.xml"/><Relationship Id="rId6" Type="http://schemas.openxmlformats.org/officeDocument/2006/relationships/notesSlide" Target="../notesSlides/notesSlide2.xml"/><Relationship Id="rId11" Type="http://schemas.openxmlformats.org/officeDocument/2006/relationships/image" Target="../media/image5.png"/><Relationship Id="rId24" Type="http://schemas.microsoft.com/office/2007/relationships/hdphoto" Target="../media/hdphoto1.wdp"/><Relationship Id="rId5" Type="http://schemas.openxmlformats.org/officeDocument/2006/relationships/slideLayout" Target="../slideLayouts/slideLayout1.xml"/><Relationship Id="rId15" Type="http://schemas.openxmlformats.org/officeDocument/2006/relationships/image" Target="../media/image8.jpeg"/><Relationship Id="rId23" Type="http://schemas.openxmlformats.org/officeDocument/2006/relationships/image" Target="../media/image17.png"/><Relationship Id="rId10" Type="http://schemas.openxmlformats.org/officeDocument/2006/relationships/image" Target="../media/image4.png"/><Relationship Id="rId19" Type="http://schemas.openxmlformats.org/officeDocument/2006/relationships/image" Target="../media/image14.png"/><Relationship Id="rId4" Type="http://schemas.openxmlformats.org/officeDocument/2006/relationships/tags" Target="../tags/tag9.xml"/><Relationship Id="rId9" Type="http://schemas.openxmlformats.org/officeDocument/2006/relationships/image" Target="../media/image3.png"/><Relationship Id="rId14" Type="http://schemas.openxmlformats.org/officeDocument/2006/relationships/image" Target="../media/image12.png"/><Relationship Id="rId22"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18" Type="http://schemas.openxmlformats.org/officeDocument/2006/relationships/image" Target="../media/image14.png"/><Relationship Id="rId3" Type="http://schemas.openxmlformats.org/officeDocument/2006/relationships/tags" Target="../tags/tag12.xml"/><Relationship Id="rId21" Type="http://schemas.openxmlformats.org/officeDocument/2006/relationships/image" Target="../media/image16.png"/><Relationship Id="rId7" Type="http://schemas.openxmlformats.org/officeDocument/2006/relationships/image" Target="../media/image2.svg"/><Relationship Id="rId12" Type="http://schemas.openxmlformats.org/officeDocument/2006/relationships/image" Target="../media/image7.jpe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tags" Target="../tags/tag11.xml"/><Relationship Id="rId16" Type="http://schemas.openxmlformats.org/officeDocument/2006/relationships/image" Target="../media/image10.png"/><Relationship Id="rId20" Type="http://schemas.openxmlformats.org/officeDocument/2006/relationships/image" Target="../media/image15.png"/><Relationship Id="rId1" Type="http://schemas.openxmlformats.org/officeDocument/2006/relationships/tags" Target="../tags/tag10.xml"/><Relationship Id="rId6" Type="http://schemas.openxmlformats.org/officeDocument/2006/relationships/image" Target="../media/image1.png"/><Relationship Id="rId11" Type="http://schemas.openxmlformats.org/officeDocument/2006/relationships/image" Target="../media/image6.jpeg"/><Relationship Id="rId24" Type="http://schemas.openxmlformats.org/officeDocument/2006/relationships/image" Target="../media/image18.png"/><Relationship Id="rId5" Type="http://schemas.openxmlformats.org/officeDocument/2006/relationships/notesSlide" Target="../notesSlides/notesSlide3.xml"/><Relationship Id="rId15" Type="http://schemas.openxmlformats.org/officeDocument/2006/relationships/image" Target="../media/image9.png"/><Relationship Id="rId23" Type="http://schemas.microsoft.com/office/2007/relationships/hdphoto" Target="../media/hdphoto1.wdp"/><Relationship Id="rId10" Type="http://schemas.openxmlformats.org/officeDocument/2006/relationships/image" Target="../media/image5.png"/><Relationship Id="rId19" Type="http://schemas.openxmlformats.org/officeDocument/2006/relationships/image" Target="../media/image13.png"/><Relationship Id="rId4" Type="http://schemas.openxmlformats.org/officeDocument/2006/relationships/slideLayout" Target="../slideLayouts/slideLayout1.xml"/><Relationship Id="rId9" Type="http://schemas.openxmlformats.org/officeDocument/2006/relationships/image" Target="../media/image4.png"/><Relationship Id="rId14" Type="http://schemas.openxmlformats.org/officeDocument/2006/relationships/image" Target="../media/image8.jpeg"/><Relationship Id="rId2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Rectangle 3"/>
          <p:cNvSpPr/>
          <p:nvPr/>
        </p:nvSpPr>
        <p:spPr>
          <a:xfrm>
            <a:off x="0" y="25895"/>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Google Shape;140;p25"/>
          <p:cNvSpPr/>
          <p:nvPr/>
        </p:nvSpPr>
        <p:spPr>
          <a:xfrm>
            <a:off x="459849" y="6491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1" y="102115"/>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dirty="0"/>
          </a:p>
        </p:txBody>
      </p:sp>
      <p:pic>
        <p:nvPicPr>
          <p:cNvPr id="7" name="Graphic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24" y="36429"/>
            <a:ext cx="453272" cy="358840"/>
          </a:xfrm>
          <a:prstGeom prst="rect">
            <a:avLst/>
          </a:prstGeom>
        </p:spPr>
      </p:pic>
      <p:pic>
        <p:nvPicPr>
          <p:cNvPr id="1026" name="Picture 2"/>
          <p:cNvPicPr>
            <a:picLocks noChangeAspect="1" noChangeArrowheads="1"/>
          </p:cNvPicPr>
          <p:nvPr/>
        </p:nvPicPr>
        <p:blipFill>
          <a:blip r:embed="rId9">
            <a:alphaModFix amt="50000"/>
            <a:lum bright="70000" contrast="-70000"/>
            <a:extLst>
              <a:ext uri="{28A0092B-C50C-407E-A947-70E740481C1C}">
                <a14:useLocalDpi xmlns:a14="http://schemas.microsoft.com/office/drawing/2010/main" val="0"/>
              </a:ext>
            </a:extLst>
          </a:blip>
          <a:srcRect/>
          <a:stretch>
            <a:fillRect/>
          </a:stretch>
        </p:blipFill>
        <p:spPr bwMode="auto">
          <a:xfrm>
            <a:off x="19755" y="1169352"/>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alphaModFix amt="10000"/>
            <a:biLevel thresh="25000"/>
          </a:blip>
          <a:stretch>
            <a:fillRect/>
          </a:stretch>
        </p:blipFill>
        <p:spPr>
          <a:xfrm rot="1066978">
            <a:off x="-2939550" y="5599856"/>
            <a:ext cx="9393311" cy="4976565"/>
          </a:xfrm>
          <a:prstGeom prst="rect">
            <a:avLst/>
          </a:prstGeom>
        </p:spPr>
      </p:pic>
      <p:sp>
        <p:nvSpPr>
          <p:cNvPr id="143" name="Google Shape;143;p25"/>
          <p:cNvSpPr/>
          <p:nvPr/>
        </p:nvSpPr>
        <p:spPr>
          <a:xfrm>
            <a:off x="868879" y="6618614"/>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4" name="Google Shape;142;p25"/>
          <p:cNvSpPr/>
          <p:nvPr/>
        </p:nvSpPr>
        <p:spPr>
          <a:xfrm>
            <a:off x="-425401" y="9275504"/>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38" name="Google Shape;138;p25"/>
          <p:cNvSpPr txBox="1"/>
          <p:nvPr/>
        </p:nvSpPr>
        <p:spPr>
          <a:xfrm>
            <a:off x="1653931" y="1709401"/>
            <a:ext cx="2357829" cy="82600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altLang="en-US" sz="800" b="1" dirty="0">
                <a:solidFill>
                  <a:schemeClr val="bg1"/>
                </a:solidFill>
              </a:rPr>
              <a:t>报告时间</a:t>
            </a:r>
            <a:r>
              <a:rPr lang="zh-CN" sz="800" b="1" dirty="0">
                <a:solidFill>
                  <a:schemeClr val="bg1"/>
                </a:solidFill>
              </a:rPr>
              <a:t>：202</a:t>
            </a:r>
            <a:r>
              <a:rPr lang="en-US" altLang="zh-CN" sz="800" b="1" dirty="0">
                <a:solidFill>
                  <a:schemeClr val="bg1"/>
                </a:solidFill>
              </a:rPr>
              <a:t>4-04-18</a:t>
            </a:r>
            <a:r>
              <a:rPr lang="zh-CN" sz="800" b="1" dirty="0">
                <a:solidFill>
                  <a:schemeClr val="bg1"/>
                </a:solidFill>
              </a:rPr>
              <a:t>  </a:t>
            </a:r>
            <a:r>
              <a:rPr lang="en-US" altLang="zh-CN" sz="800" b="1" dirty="0">
                <a:solidFill>
                  <a:schemeClr val="bg1"/>
                </a:solidFill>
              </a:rPr>
              <a:t>10:00-12:00  AM</a:t>
            </a:r>
            <a:endParaRPr lang="en-GB" altLang="zh-CN" sz="800" b="1" dirty="0">
              <a:solidFill>
                <a:schemeClr val="bg1"/>
              </a:solidFill>
            </a:endParaRPr>
          </a:p>
          <a:p>
            <a:pPr>
              <a:lnSpc>
                <a:spcPct val="150000"/>
              </a:lnSpc>
            </a:pPr>
            <a:r>
              <a:rPr lang="zh-CN" altLang="en-US" sz="800" b="1" dirty="0">
                <a:solidFill>
                  <a:schemeClr val="bg1"/>
                </a:solidFill>
              </a:rPr>
              <a:t>腾讯会议</a:t>
            </a:r>
            <a:r>
              <a:rPr lang="en-US" altLang="zh-CN" sz="800" b="1" dirty="0">
                <a:solidFill>
                  <a:schemeClr val="bg1"/>
                </a:solidFill>
              </a:rPr>
              <a:t>ID</a:t>
            </a:r>
            <a:r>
              <a:rPr lang="zh-CN" sz="800" b="1" dirty="0">
                <a:solidFill>
                  <a:schemeClr val="bg1"/>
                </a:solidFill>
              </a:rPr>
              <a:t>:</a:t>
            </a:r>
            <a:r>
              <a:rPr lang="zh-CN" sz="800" b="1" dirty="0">
                <a:solidFill>
                  <a:schemeClr val="bg1"/>
                </a:solidFill>
                <a:latin typeface="Calibri" panose="020F0502020204030204"/>
                <a:ea typeface="Calibri" panose="020F0502020204030204"/>
                <a:cs typeface="Calibri" panose="020F0502020204030204"/>
                <a:sym typeface="Calibri" panose="020F0502020204030204"/>
              </a:rPr>
              <a:t> </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536-296-379</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1" name="TextBox 10"/>
          <p:cNvSpPr txBox="1"/>
          <p:nvPr/>
        </p:nvSpPr>
        <p:spPr>
          <a:xfrm>
            <a:off x="68899" y="4325257"/>
            <a:ext cx="3541113" cy="2231380"/>
          </a:xfrm>
          <a:prstGeom prst="rect">
            <a:avLst/>
          </a:prstGeom>
          <a:noFill/>
          <a:effectLst>
            <a:outerShdw blurRad="50800" dist="38100" dir="2700000" algn="tl" rotWithShape="0">
              <a:prstClr val="black">
                <a:alpha val="40000"/>
              </a:prstClr>
            </a:outerShdw>
          </a:effectLst>
        </p:spPr>
        <p:txBody>
          <a:bodyPr wrap="square" rtlCol="0">
            <a:spAutoFit/>
          </a:bodyPr>
          <a:lstStyle/>
          <a:p>
            <a:pPr>
              <a:spcAft>
                <a:spcPts val="300"/>
              </a:spcAft>
            </a:pPr>
            <a:r>
              <a:rPr lang="zh-CN" altLang="en-US" sz="1100" b="1" dirty="0">
                <a:solidFill>
                  <a:schemeClr val="lt1"/>
                </a:solidFill>
                <a:effectLst>
                  <a:outerShdw blurRad="373812" dist="38100" algn="l" rotWithShape="0">
                    <a:prstClr val="black"/>
                  </a:outerShdw>
                </a:effectLst>
                <a:latin typeface="Microsoft YaHei" panose="020B0503020204020204" pitchFamily="34" charset="-122"/>
                <a:ea typeface="Microsoft YaHei" panose="020B0503020204020204" pitchFamily="34" charset="-122"/>
                <a:cs typeface="Calibri" panose="020F0502020204030204"/>
              </a:rPr>
              <a:t>施蕴渝院士简介</a:t>
            </a:r>
            <a:r>
              <a:rPr lang="zh-CN" altLang="en-US" sz="110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rPr>
              <a:t>：</a:t>
            </a:r>
            <a:endParaRPr lang="en-US" altLang="zh-CN" sz="110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endParaRPr>
          </a:p>
          <a:p>
            <a:pPr algn="just">
              <a:spcAft>
                <a:spcPts val="300"/>
              </a:spcAft>
            </a:pP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    施蕴渝，</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1942</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年</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4</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月</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21</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日，出生于重庆。籍贯上海崇明。中国科学院院士，发展中国家科学院院士。中国科学技术大学生命科学学院教授。</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1965</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年毕业于中国科学技术大学物理系生物物理专业，</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1965</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年至</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1970</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年卫生部中医研究院实习研究员。</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1970</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至今任中国科学技术大学助教，讲师，副教授，教授。中国科学院北京生物物理所生物大分子国家重点实验室学术委员会主任，</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Member of Faculty Opinion</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。曾经赴意大利罗马大学物理化学系及</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CNRS</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结构化学实验室进修。作为访问学者在荷兰格罗宁根大学物理化学系，法国</a:t>
            </a:r>
            <a:r>
              <a:rPr lang="en-US" altLang="zh-CN" sz="1050" dirty="0">
                <a:solidFill>
                  <a:schemeClr val="lt1"/>
                </a:solidFill>
                <a:latin typeface="Times New Roman" panose="02020603050405020304" pitchFamily="18" charset="0"/>
                <a:ea typeface="黑体" panose="02010609060101010101" pitchFamily="49" charset="-122"/>
                <a:cs typeface="Calibri" panose="020F0502020204030204"/>
              </a:rPr>
              <a:t>CNRS</a:t>
            </a:r>
            <a:r>
              <a:rPr lang="zh-CN" altLang="en-US" sz="1050" dirty="0">
                <a:solidFill>
                  <a:schemeClr val="lt1"/>
                </a:solidFill>
                <a:latin typeface="Times New Roman" panose="02020603050405020304" pitchFamily="18" charset="0"/>
                <a:ea typeface="黑体" panose="02010609060101010101" pitchFamily="49" charset="-122"/>
                <a:cs typeface="Calibri" panose="020F0502020204030204"/>
              </a:rPr>
              <a:t>酶学与结构生物学实验室，法国理论化学实验室短期进修或合作研究。主要从事生物物理学与结构生物学研究。</a:t>
            </a:r>
          </a:p>
        </p:txBody>
      </p:sp>
      <p:sp>
        <p:nvSpPr>
          <p:cNvPr id="160" name="Google Shape;160;p25"/>
          <p:cNvSpPr txBox="1"/>
          <p:nvPr/>
        </p:nvSpPr>
        <p:spPr>
          <a:xfrm>
            <a:off x="1283671" y="7673440"/>
            <a:ext cx="1063204"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主持人：黄林</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endParaRPr sz="500" i="1" dirty="0">
              <a:solidFill>
                <a:schemeClr val="bg1"/>
              </a:solidFill>
            </a:endParaRPr>
          </a:p>
        </p:txBody>
      </p:sp>
      <p:sp>
        <p:nvSpPr>
          <p:cNvPr id="39" name="Google Shape;142;p25"/>
          <p:cNvSpPr/>
          <p:nvPr>
            <p:custDataLst>
              <p:tags r:id="rId1"/>
            </p:custDataLst>
          </p:nvPr>
        </p:nvSpPr>
        <p:spPr>
          <a:xfrm>
            <a:off x="88895" y="3351451"/>
            <a:ext cx="1965927" cy="758139"/>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endPar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zh-CN" altLang="en-US" sz="1050"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8" name="Google Shape;139;p25">
            <a:extLst>
              <a:ext uri="{FF2B5EF4-FFF2-40B4-BE49-F238E27FC236}">
                <a16:creationId xmlns:a16="http://schemas.microsoft.com/office/drawing/2014/main" id="{66AAD951-E801-F6DE-2331-93B912FC42F0}"/>
              </a:ext>
            </a:extLst>
          </p:cNvPr>
          <p:cNvPicPr preferRelativeResize="0">
            <a:picLocks noChangeAspect="1"/>
          </p:cNvPicPr>
          <p:nvPr/>
        </p:nvPicPr>
        <p:blipFill rotWithShape="1">
          <a:blip r:embed="rId11"/>
          <a:srcRect/>
          <a:stretch>
            <a:fillRect/>
          </a:stretch>
        </p:blipFill>
        <p:spPr>
          <a:xfrm>
            <a:off x="2283221" y="47552"/>
            <a:ext cx="359990" cy="358840"/>
          </a:xfrm>
          <a:prstGeom prst="ellipse">
            <a:avLst/>
          </a:prstGeom>
          <a:noFill/>
          <a:ln>
            <a:noFill/>
          </a:ln>
        </p:spPr>
      </p:pic>
      <p:pic>
        <p:nvPicPr>
          <p:cNvPr id="9" name="图片 8">
            <a:extLst>
              <a:ext uri="{FF2B5EF4-FFF2-40B4-BE49-F238E27FC236}">
                <a16:creationId xmlns:a16="http://schemas.microsoft.com/office/drawing/2014/main" id="{59C7E44A-22A0-01DB-6399-C16986CB22B4}"/>
              </a:ext>
            </a:extLst>
          </p:cNvPr>
          <p:cNvPicPr>
            <a:picLocks noChangeAspect="1"/>
          </p:cNvPicPr>
          <p:nvPr/>
        </p:nvPicPr>
        <p:blipFill rotWithShape="1">
          <a:blip r:embed="rId12">
            <a:extLst>
              <a:ext uri="{28A0092B-C50C-407E-A947-70E740481C1C}">
                <a14:useLocalDpi xmlns:a14="http://schemas.microsoft.com/office/drawing/2010/main" val="0"/>
              </a:ext>
            </a:extLst>
          </a:blip>
          <a:srcRect l="9422" t="8117" r="10100" b="11709"/>
          <a:stretch>
            <a:fillRect/>
          </a:stretch>
        </p:blipFill>
        <p:spPr>
          <a:xfrm>
            <a:off x="2719310" y="40924"/>
            <a:ext cx="351185" cy="349850"/>
          </a:xfrm>
          <a:prstGeom prst="ellipse">
            <a:avLst/>
          </a:prstGeom>
        </p:spPr>
      </p:pic>
      <p:pic>
        <p:nvPicPr>
          <p:cNvPr id="10" name="Picture 2" descr="中山大学孙逸仙纪念医院深汕中心医院2020年行政后勤岗位招聘启事 第二批">
            <a:extLst>
              <a:ext uri="{FF2B5EF4-FFF2-40B4-BE49-F238E27FC236}">
                <a16:creationId xmlns:a16="http://schemas.microsoft.com/office/drawing/2014/main" id="{2B1CCD40-C98B-509F-39B9-99E7BD62E0B7}"/>
              </a:ext>
            </a:extLst>
          </p:cNvPr>
          <p:cNvPicPr>
            <a:picLocks noChangeAspect="1" noChangeArrowheads="1"/>
          </p:cNvPicPr>
          <p:nvPr/>
        </p:nvPicPr>
        <p:blipFill>
          <a:blip r:embed="rId1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3114607" y="25895"/>
            <a:ext cx="485843" cy="402154"/>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139;p25">
            <a:extLst>
              <a:ext uri="{FF2B5EF4-FFF2-40B4-BE49-F238E27FC236}">
                <a16:creationId xmlns:a16="http://schemas.microsoft.com/office/drawing/2014/main" id="{C37E033F-1569-F986-1B78-54D3BE4D5BDE}"/>
              </a:ext>
            </a:extLst>
          </p:cNvPr>
          <p:cNvPicPr preferRelativeResize="0">
            <a:picLocks noChangeAspect="1"/>
          </p:cNvPicPr>
          <p:nvPr/>
        </p:nvPicPr>
        <p:blipFill rotWithShape="1">
          <a:blip r:embed="rId11"/>
          <a:srcRect/>
          <a:stretch>
            <a:fillRect/>
          </a:stretch>
        </p:blipFill>
        <p:spPr>
          <a:xfrm>
            <a:off x="978927" y="9296537"/>
            <a:ext cx="342637" cy="341543"/>
          </a:xfrm>
          <a:prstGeom prst="ellipse">
            <a:avLst/>
          </a:prstGeom>
          <a:noFill/>
          <a:ln>
            <a:noFill/>
          </a:ln>
        </p:spPr>
      </p:pic>
      <p:pic>
        <p:nvPicPr>
          <p:cNvPr id="21" name="图片 20">
            <a:extLst>
              <a:ext uri="{FF2B5EF4-FFF2-40B4-BE49-F238E27FC236}">
                <a16:creationId xmlns:a16="http://schemas.microsoft.com/office/drawing/2014/main" id="{ABAC3507-3748-C1DE-A455-F5FEC2D3C96C}"/>
              </a:ext>
            </a:extLst>
          </p:cNvPr>
          <p:cNvPicPr>
            <a:picLocks noChangeAspect="1"/>
          </p:cNvPicPr>
          <p:nvPr/>
        </p:nvPicPr>
        <p:blipFill>
          <a:blip r:embed="rId14"/>
          <a:srcRect l="1086" t="22516" r="1086" b="25936"/>
          <a:stretch>
            <a:fillRect/>
          </a:stretch>
        </p:blipFill>
        <p:spPr>
          <a:xfrm>
            <a:off x="1076177" y="9729288"/>
            <a:ext cx="803077" cy="287357"/>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25" name="图片 24">
            <a:extLst>
              <a:ext uri="{FF2B5EF4-FFF2-40B4-BE49-F238E27FC236}">
                <a16:creationId xmlns:a16="http://schemas.microsoft.com/office/drawing/2014/main" id="{61E049E4-02BD-8527-B515-6C769B6476C1}"/>
              </a:ext>
            </a:extLst>
          </p:cNvPr>
          <p:cNvPicPr>
            <a:picLocks noChangeAspect="1"/>
          </p:cNvPicPr>
          <p:nvPr/>
        </p:nvPicPr>
        <p:blipFill rotWithShape="1">
          <a:blip r:embed="rId12">
            <a:extLst>
              <a:ext uri="{28A0092B-C50C-407E-A947-70E740481C1C}">
                <a14:useLocalDpi xmlns:a14="http://schemas.microsoft.com/office/drawing/2010/main" val="0"/>
              </a:ext>
            </a:extLst>
          </a:blip>
          <a:srcRect l="9422" t="8117" r="10100" b="11709"/>
          <a:stretch>
            <a:fillRect/>
          </a:stretch>
        </p:blipFill>
        <p:spPr>
          <a:xfrm>
            <a:off x="1405920" y="9292383"/>
            <a:ext cx="351185" cy="349850"/>
          </a:xfrm>
          <a:prstGeom prst="ellipse">
            <a:avLst/>
          </a:prstGeom>
        </p:spPr>
      </p:pic>
      <p:pic>
        <p:nvPicPr>
          <p:cNvPr id="26" name="Picture 2" descr="中山大学孙逸仙纪念医院深汕中心医院2020年行政后勤岗位招聘启事 第二批">
            <a:extLst>
              <a:ext uri="{FF2B5EF4-FFF2-40B4-BE49-F238E27FC236}">
                <a16:creationId xmlns:a16="http://schemas.microsoft.com/office/drawing/2014/main" id="{64F439E2-5651-297C-6441-FFFDD263C200}"/>
              </a:ext>
            </a:extLst>
          </p:cNvPr>
          <p:cNvPicPr>
            <a:picLocks noChangeAspect="1" noChangeArrowheads="1"/>
          </p:cNvPicPr>
          <p:nvPr/>
        </p:nvPicPr>
        <p:blipFill>
          <a:blip r:embed="rId1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1849182" y="9285425"/>
            <a:ext cx="420112" cy="347746"/>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5AAA42A9-C75B-44ED-939D-9503AA0B79CE}"/>
              </a:ext>
            </a:extLst>
          </p:cNvPr>
          <p:cNvPicPr>
            <a:picLocks noChangeAspect="1"/>
          </p:cNvPicPr>
          <p:nvPr/>
        </p:nvPicPr>
        <p:blipFill>
          <a:blip r:embed="rId15"/>
          <a:stretch>
            <a:fillRect/>
          </a:stretch>
        </p:blipFill>
        <p:spPr>
          <a:xfrm>
            <a:off x="77937" y="9729799"/>
            <a:ext cx="908055" cy="278303"/>
          </a:xfrm>
          <a:prstGeom prst="rect">
            <a:avLst/>
          </a:prstGeom>
        </p:spPr>
      </p:pic>
      <p:pic>
        <p:nvPicPr>
          <p:cNvPr id="56" name="图片 55">
            <a:extLst>
              <a:ext uri="{FF2B5EF4-FFF2-40B4-BE49-F238E27FC236}">
                <a16:creationId xmlns:a16="http://schemas.microsoft.com/office/drawing/2014/main" id="{F6F64111-30C5-4480-BBCF-21F5ABB92366}"/>
              </a:ext>
            </a:extLst>
          </p:cNvPr>
          <p:cNvPicPr>
            <a:picLocks noChangeAspect="1"/>
          </p:cNvPicPr>
          <p:nvPr/>
        </p:nvPicPr>
        <p:blipFill>
          <a:blip r:embed="rId16"/>
          <a:stretch>
            <a:fillRect/>
          </a:stretch>
        </p:blipFill>
        <p:spPr>
          <a:xfrm>
            <a:off x="2873549" y="9757012"/>
            <a:ext cx="777552" cy="269388"/>
          </a:xfrm>
          <a:prstGeom prst="rect">
            <a:avLst/>
          </a:prstGeom>
        </p:spPr>
      </p:pic>
      <p:pic>
        <p:nvPicPr>
          <p:cNvPr id="57" name="图片 56">
            <a:extLst>
              <a:ext uri="{FF2B5EF4-FFF2-40B4-BE49-F238E27FC236}">
                <a16:creationId xmlns:a16="http://schemas.microsoft.com/office/drawing/2014/main" id="{B975205C-6050-4630-B501-26D8C10A5A26}"/>
              </a:ext>
            </a:extLst>
          </p:cNvPr>
          <p:cNvPicPr>
            <a:picLocks noChangeAspect="1"/>
          </p:cNvPicPr>
          <p:nvPr/>
        </p:nvPicPr>
        <p:blipFill>
          <a:blip r:embed="rId17"/>
          <a:stretch>
            <a:fillRect/>
          </a:stretch>
        </p:blipFill>
        <p:spPr>
          <a:xfrm>
            <a:off x="1967355" y="9739113"/>
            <a:ext cx="844491" cy="287287"/>
          </a:xfrm>
          <a:prstGeom prst="rect">
            <a:avLst/>
          </a:prstGeom>
        </p:spPr>
      </p:pic>
      <p:pic>
        <p:nvPicPr>
          <p:cNvPr id="58" name="图片 53">
            <a:extLst>
              <a:ext uri="{FF2B5EF4-FFF2-40B4-BE49-F238E27FC236}">
                <a16:creationId xmlns:a16="http://schemas.microsoft.com/office/drawing/2014/main" id="{A4212D30-3E1E-48E5-82A3-19443414DD0E}"/>
              </a:ext>
            </a:extLst>
          </p:cNvPr>
          <p:cNvPicPr>
            <a:picLocks noChangeAspect="1"/>
          </p:cNvPicPr>
          <p:nvPr/>
        </p:nvPicPr>
        <p:blipFill rotWithShape="1">
          <a:blip r:embed="rId18"/>
          <a:srcRect l="3171" t="3554" r="2556" b="2805"/>
          <a:stretch/>
        </p:blipFill>
        <p:spPr>
          <a:xfrm>
            <a:off x="2873549" y="2476821"/>
            <a:ext cx="741475" cy="736503"/>
          </a:xfrm>
          <a:prstGeom prst="rect">
            <a:avLst/>
          </a:prstGeom>
        </p:spPr>
      </p:pic>
      <p:sp>
        <p:nvSpPr>
          <p:cNvPr id="81" name="Google Shape;133;p25">
            <a:extLst>
              <a:ext uri="{FF2B5EF4-FFF2-40B4-BE49-F238E27FC236}">
                <a16:creationId xmlns:a16="http://schemas.microsoft.com/office/drawing/2014/main" id="{49D88CCA-ED67-45CD-97A5-40B129D17CE8}"/>
              </a:ext>
            </a:extLst>
          </p:cNvPr>
          <p:cNvSpPr/>
          <p:nvPr/>
        </p:nvSpPr>
        <p:spPr>
          <a:xfrm>
            <a:off x="184545" y="849635"/>
            <a:ext cx="3415905" cy="672539"/>
          </a:xfrm>
          <a:prstGeom prst="rect">
            <a:avLst/>
          </a:prstGeom>
          <a:noFill/>
          <a:ln>
            <a:noFill/>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线粒体基因组表观遗传调控与退行性疾病</a:t>
            </a:r>
          </a:p>
        </p:txBody>
      </p:sp>
      <p:sp>
        <p:nvSpPr>
          <p:cNvPr id="3" name="文本框 30">
            <a:extLst>
              <a:ext uri="{FF2B5EF4-FFF2-40B4-BE49-F238E27FC236}">
                <a16:creationId xmlns:a16="http://schemas.microsoft.com/office/drawing/2014/main" id="{B6BD8027-49DB-A696-B951-5B530F7E63E9}"/>
              </a:ext>
            </a:extLst>
          </p:cNvPr>
          <p:cNvSpPr txBox="1"/>
          <p:nvPr/>
        </p:nvSpPr>
        <p:spPr>
          <a:xfrm>
            <a:off x="0" y="3267040"/>
            <a:ext cx="2128786" cy="840621"/>
          </a:xfrm>
          <a:prstGeom prst="rect">
            <a:avLst/>
          </a:prstGeom>
          <a:noFill/>
        </p:spPr>
        <p:txBody>
          <a:bodyPr wrap="square" rtlCol="0">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rPr>
              <a:t>施蕴渝</a:t>
            </a:r>
            <a:endParaRPr lang="en-US" altLang="zh-CN" b="1" dirty="0">
              <a:solidFill>
                <a:schemeClr val="bg1"/>
              </a:solidFill>
              <a:effectLst>
                <a:outerShdw blurRad="38100" dist="38100" dir="2700000" algn="tl">
                  <a:srgbClr val="000000">
                    <a:alpha val="43137"/>
                  </a:srgbClr>
                </a:outerShdw>
              </a:effectLst>
            </a:endParaRPr>
          </a:p>
          <a:p>
            <a:pPr algn="ctr">
              <a:lnSpc>
                <a:spcPct val="150000"/>
              </a:lnSpc>
            </a:pPr>
            <a:r>
              <a:rPr kumimoji="0" lang="zh-CN" altLang="en-US" sz="105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90204"/>
              </a:rPr>
              <a:t>中国科学院院士</a:t>
            </a:r>
            <a:endParaRPr kumimoji="0" lang="en-US" altLang="zh-CN" sz="105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90204"/>
            </a:endParaRPr>
          </a:p>
          <a:p>
            <a:pPr algn="ctr">
              <a:lnSpc>
                <a:spcPct val="150000"/>
              </a:lnSpc>
            </a:pPr>
            <a:r>
              <a:rPr kumimoji="0" lang="zh-CN" altLang="en-US" sz="9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20204"/>
              </a:rPr>
              <a:t>中国科学技术大学生命科学学院教授</a:t>
            </a:r>
            <a:endParaRPr lang="en-US" altLang="zh-CN" sz="800" dirty="0">
              <a:solidFill>
                <a:schemeClr val="bg1"/>
              </a:solidFill>
              <a:effectLst>
                <a:outerShdw blurRad="38100" dist="38100" dir="2700000" algn="tl">
                  <a:srgbClr val="000000">
                    <a:alpha val="43137"/>
                  </a:srgbClr>
                </a:outerShdw>
              </a:effectLst>
            </a:endParaRPr>
          </a:p>
        </p:txBody>
      </p:sp>
      <p:pic>
        <p:nvPicPr>
          <p:cNvPr id="12" name="图片 11">
            <a:extLst>
              <a:ext uri="{FF2B5EF4-FFF2-40B4-BE49-F238E27FC236}">
                <a16:creationId xmlns:a16="http://schemas.microsoft.com/office/drawing/2014/main" id="{E89477D8-350C-46CC-985D-30CE3FAD5DF1}"/>
              </a:ext>
            </a:extLst>
          </p:cNvPr>
          <p:cNvPicPr>
            <a:picLocks noChangeAspect="1"/>
          </p:cNvPicPr>
          <p:nvPr/>
        </p:nvPicPr>
        <p:blipFill>
          <a:blip r:embed="rId19"/>
          <a:stretch>
            <a:fillRect/>
          </a:stretch>
        </p:blipFill>
        <p:spPr>
          <a:xfrm>
            <a:off x="315876" y="1815046"/>
            <a:ext cx="1215076" cy="1242535"/>
          </a:xfrm>
          <a:prstGeom prst="rect">
            <a:avLst/>
          </a:prstGeom>
        </p:spPr>
      </p:pic>
      <p:pic>
        <p:nvPicPr>
          <p:cNvPr id="62" name="图片 61">
            <a:extLst>
              <a:ext uri="{FF2B5EF4-FFF2-40B4-BE49-F238E27FC236}">
                <a16:creationId xmlns:a16="http://schemas.microsoft.com/office/drawing/2014/main" id="{9B3C8393-9799-4437-A8C2-A69B7D333041}"/>
              </a:ext>
            </a:extLst>
          </p:cNvPr>
          <p:cNvPicPr>
            <a:picLocks noChangeAspect="1"/>
          </p:cNvPicPr>
          <p:nvPr/>
        </p:nvPicPr>
        <p:blipFill>
          <a:blip r:embed="rId20"/>
          <a:stretch>
            <a:fillRect/>
          </a:stretch>
        </p:blipFill>
        <p:spPr>
          <a:xfrm>
            <a:off x="1967355" y="2460398"/>
            <a:ext cx="781136" cy="740871"/>
          </a:xfrm>
          <a:prstGeom prst="rect">
            <a:avLst/>
          </a:prstGeom>
        </p:spPr>
      </p:pic>
      <p:sp>
        <p:nvSpPr>
          <p:cNvPr id="68" name="Google Shape;159;p25">
            <a:extLst>
              <a:ext uri="{FF2B5EF4-FFF2-40B4-BE49-F238E27FC236}">
                <a16:creationId xmlns:a16="http://schemas.microsoft.com/office/drawing/2014/main" id="{AC7ED3BF-284C-4A42-9578-D6CEF2DC8B54}"/>
              </a:ext>
            </a:extLst>
          </p:cNvPr>
          <p:cNvSpPr txBox="1"/>
          <p:nvPr/>
        </p:nvSpPr>
        <p:spPr>
          <a:xfrm>
            <a:off x="846328" y="8938920"/>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张晓荣</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中国医学科学院血液学研究所</a:t>
            </a:r>
          </a:p>
        </p:txBody>
      </p:sp>
      <p:sp>
        <p:nvSpPr>
          <p:cNvPr id="69" name="Google Shape;159;p25">
            <a:extLst>
              <a:ext uri="{FF2B5EF4-FFF2-40B4-BE49-F238E27FC236}">
                <a16:creationId xmlns:a16="http://schemas.microsoft.com/office/drawing/2014/main" id="{94E79914-C132-441D-8158-AD4F0718B372}"/>
              </a:ext>
            </a:extLst>
          </p:cNvPr>
          <p:cNvSpPr txBox="1"/>
          <p:nvPr/>
        </p:nvSpPr>
        <p:spPr>
          <a:xfrm>
            <a:off x="2554173" y="8927962"/>
            <a:ext cx="1035852"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苗智超</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广州实验室</a:t>
            </a:r>
          </a:p>
          <a:p>
            <a:pPr marL="0" lvl="0" indent="0" algn="ctr" rtl="0">
              <a:lnSpc>
                <a:spcPct val="115000"/>
              </a:lnSpc>
              <a:spcBef>
                <a:spcPts val="0"/>
              </a:spcBef>
              <a:spcAft>
                <a:spcPts val="0"/>
              </a:spcAft>
              <a:buNone/>
            </a:pPr>
            <a:r>
              <a:rPr lang="zh-CN" altLang="en-US" sz="500" i="1" dirty="0">
                <a:solidFill>
                  <a:schemeClr val="bg1"/>
                </a:solidFill>
              </a:rPr>
              <a:t>广州医科大学</a:t>
            </a:r>
          </a:p>
        </p:txBody>
      </p:sp>
      <p:grpSp>
        <p:nvGrpSpPr>
          <p:cNvPr id="70" name="Group 16">
            <a:extLst>
              <a:ext uri="{FF2B5EF4-FFF2-40B4-BE49-F238E27FC236}">
                <a16:creationId xmlns:a16="http://schemas.microsoft.com/office/drawing/2014/main" id="{A52517F0-9DAB-4CCA-B5A3-AE2D8F2989E7}"/>
              </a:ext>
            </a:extLst>
          </p:cNvPr>
          <p:cNvGrpSpPr/>
          <p:nvPr/>
        </p:nvGrpSpPr>
        <p:grpSpPr>
          <a:xfrm>
            <a:off x="2743465" y="8137995"/>
            <a:ext cx="670239" cy="789597"/>
            <a:chOff x="5395351" y="6878204"/>
            <a:chExt cx="684000" cy="792000"/>
          </a:xfrm>
        </p:grpSpPr>
        <p:sp>
          <p:nvSpPr>
            <p:cNvPr id="71" name="Oval 17">
              <a:extLst>
                <a:ext uri="{FF2B5EF4-FFF2-40B4-BE49-F238E27FC236}">
                  <a16:creationId xmlns:a16="http://schemas.microsoft.com/office/drawing/2014/main" id="{525DE8EB-0BE7-40C9-BABA-97F954751F2F}"/>
                </a:ext>
              </a:extLst>
            </p:cNvPr>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19" descr="A picture containing person, suit, person, posing&#10;&#10;Description automatically generated">
              <a:extLst>
                <a:ext uri="{FF2B5EF4-FFF2-40B4-BE49-F238E27FC236}">
                  <a16:creationId xmlns:a16="http://schemas.microsoft.com/office/drawing/2014/main" id="{68F7ADB4-2348-45EC-91B6-1F79C5D8A043}"/>
                </a:ext>
              </a:extLst>
            </p:cNvPr>
            <p:cNvPicPr>
              <a:picLocks noChangeAspect="1"/>
            </p:cNvPicPr>
            <p:nvPr/>
          </p:nvPicPr>
          <p:blipFill>
            <a:blip r:embed="rId21"/>
            <a:srcRect l="933" r="5968" b="9091"/>
            <a:stretch>
              <a:fillRect/>
            </a:stretch>
          </p:blipFill>
          <p:spPr>
            <a:xfrm>
              <a:off x="5431350" y="6888300"/>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sp>
        <p:nvSpPr>
          <p:cNvPr id="73" name="Google Shape;160;p25">
            <a:extLst>
              <a:ext uri="{FF2B5EF4-FFF2-40B4-BE49-F238E27FC236}">
                <a16:creationId xmlns:a16="http://schemas.microsoft.com/office/drawing/2014/main" id="{375AA931-9069-48D4-A1DB-D4B7D152381B}"/>
              </a:ext>
            </a:extLst>
          </p:cNvPr>
          <p:cNvSpPr txBox="1"/>
          <p:nvPr/>
        </p:nvSpPr>
        <p:spPr>
          <a:xfrm>
            <a:off x="40227" y="8932344"/>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杨建华</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sz="500" i="1" dirty="0">
              <a:solidFill>
                <a:schemeClr val="bg1"/>
              </a:solidFill>
            </a:endParaRPr>
          </a:p>
        </p:txBody>
      </p:sp>
      <p:grpSp>
        <p:nvGrpSpPr>
          <p:cNvPr id="77" name="组合 76">
            <a:extLst>
              <a:ext uri="{FF2B5EF4-FFF2-40B4-BE49-F238E27FC236}">
                <a16:creationId xmlns:a16="http://schemas.microsoft.com/office/drawing/2014/main" id="{8BA887C9-2E6E-42BD-B7F2-B4A3C52539BC}"/>
              </a:ext>
            </a:extLst>
          </p:cNvPr>
          <p:cNvGrpSpPr/>
          <p:nvPr/>
        </p:nvGrpSpPr>
        <p:grpSpPr>
          <a:xfrm>
            <a:off x="1034452" y="8143336"/>
            <a:ext cx="683181" cy="794775"/>
            <a:chOff x="1456732" y="8171427"/>
            <a:chExt cx="692139" cy="797724"/>
          </a:xfrm>
        </p:grpSpPr>
        <p:sp>
          <p:nvSpPr>
            <p:cNvPr id="78" name="Oval 29">
              <a:extLst>
                <a:ext uri="{FF2B5EF4-FFF2-40B4-BE49-F238E27FC236}">
                  <a16:creationId xmlns:a16="http://schemas.microsoft.com/office/drawing/2014/main" id="{688F9AE6-B7A3-4F3C-8D00-07B939B75441}"/>
                </a:ext>
              </a:extLst>
            </p:cNvPr>
            <p:cNvSpPr/>
            <p:nvPr/>
          </p:nvSpPr>
          <p:spPr>
            <a:xfrm>
              <a:off x="1456732" y="8171427"/>
              <a:ext cx="692139" cy="797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图片 81">
              <a:extLst>
                <a:ext uri="{FF2B5EF4-FFF2-40B4-BE49-F238E27FC236}">
                  <a16:creationId xmlns:a16="http://schemas.microsoft.com/office/drawing/2014/main" id="{64595C69-255B-4CED-8E8A-B8409EA315C0}"/>
                </a:ext>
              </a:extLst>
            </p:cNvPr>
            <p:cNvPicPr>
              <a:picLocks noChangeAspect="1"/>
            </p:cNvPicPr>
            <p:nvPr/>
          </p:nvPicPr>
          <p:blipFill rotWithShape="1">
            <a:blip r:embed="rId22"/>
            <a:srcRect l="21602" t="28013" r="26940" b="1060"/>
            <a:stretch/>
          </p:blipFill>
          <p:spPr>
            <a:xfrm>
              <a:off x="1504796" y="8194161"/>
              <a:ext cx="590856" cy="738421"/>
            </a:xfrm>
            <a:prstGeom prst="ellipse">
              <a:avLst/>
            </a:prstGeom>
          </p:spPr>
        </p:pic>
      </p:grpSp>
      <p:grpSp>
        <p:nvGrpSpPr>
          <p:cNvPr id="83" name="组合 11">
            <a:extLst>
              <a:ext uri="{FF2B5EF4-FFF2-40B4-BE49-F238E27FC236}">
                <a16:creationId xmlns:a16="http://schemas.microsoft.com/office/drawing/2014/main" id="{2BDDFE9B-EB58-4CD8-896E-AFDAD8519AEF}"/>
              </a:ext>
            </a:extLst>
          </p:cNvPr>
          <p:cNvGrpSpPr/>
          <p:nvPr/>
        </p:nvGrpSpPr>
        <p:grpSpPr>
          <a:xfrm>
            <a:off x="1885384" y="8133857"/>
            <a:ext cx="702768" cy="813731"/>
            <a:chOff x="2667925" y="7649865"/>
            <a:chExt cx="684000" cy="792000"/>
          </a:xfrm>
        </p:grpSpPr>
        <p:sp>
          <p:nvSpPr>
            <p:cNvPr id="84" name="Oval 62">
              <a:extLst>
                <a:ext uri="{FF2B5EF4-FFF2-40B4-BE49-F238E27FC236}">
                  <a16:creationId xmlns:a16="http://schemas.microsoft.com/office/drawing/2014/main" id="{30B62871-053A-42EF-9BC9-F7DAE512E954}"/>
                </a:ext>
              </a:extLst>
            </p:cNvPr>
            <p:cNvSpPr/>
            <p:nvPr>
              <p:custDataLst>
                <p:tags r:id="rId4"/>
              </p:custDataLst>
            </p:nvPr>
          </p:nvSpPr>
          <p:spPr>
            <a:xfrm>
              <a:off x="2667925" y="7649865"/>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图片 48">
              <a:extLst>
                <a:ext uri="{FF2B5EF4-FFF2-40B4-BE49-F238E27FC236}">
                  <a16:creationId xmlns:a16="http://schemas.microsoft.com/office/drawing/2014/main" id="{C1E1A2BE-C2D8-484F-93DA-C499C35B86A1}"/>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9971" b="98699" l="5106" r="89981">
                          <a14:foregroundMark x1="20231" y1="77746" x2="5106" y2="98699"/>
                        </a14:backgroundRemoval>
                      </a14:imgEffect>
                    </a14:imgLayer>
                  </a14:imgProps>
                </a:ext>
              </a:extLst>
            </a:blip>
            <a:srcRect l="11366" t="6943" r="8960" b="3809"/>
            <a:stretch/>
          </p:blipFill>
          <p:spPr>
            <a:xfrm>
              <a:off x="2721079" y="7730608"/>
              <a:ext cx="597775" cy="669614"/>
            </a:xfrm>
            <a:prstGeom prst="ellipse">
              <a:avLst/>
            </a:prstGeom>
          </p:spPr>
        </p:pic>
      </p:grpSp>
      <p:sp>
        <p:nvSpPr>
          <p:cNvPr id="86" name="Google Shape;160;p25">
            <a:extLst>
              <a:ext uri="{FF2B5EF4-FFF2-40B4-BE49-F238E27FC236}">
                <a16:creationId xmlns:a16="http://schemas.microsoft.com/office/drawing/2014/main" id="{6D007027-52E0-434B-BEA8-65E1DE1F9188}"/>
              </a:ext>
            </a:extLst>
          </p:cNvPr>
          <p:cNvSpPr txBox="1"/>
          <p:nvPr/>
        </p:nvSpPr>
        <p:spPr>
          <a:xfrm>
            <a:off x="1713799" y="8937302"/>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王金凯</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中山大学中山医学院</a:t>
            </a:r>
          </a:p>
        </p:txBody>
      </p:sp>
      <p:grpSp>
        <p:nvGrpSpPr>
          <p:cNvPr id="90" name="Group 27">
            <a:extLst>
              <a:ext uri="{FF2B5EF4-FFF2-40B4-BE49-F238E27FC236}">
                <a16:creationId xmlns:a16="http://schemas.microsoft.com/office/drawing/2014/main" id="{EFA73B77-8645-4276-9B42-35E31015D411}"/>
              </a:ext>
            </a:extLst>
          </p:cNvPr>
          <p:cNvGrpSpPr/>
          <p:nvPr/>
        </p:nvGrpSpPr>
        <p:grpSpPr>
          <a:xfrm>
            <a:off x="1477715" y="6932484"/>
            <a:ext cx="693381" cy="817465"/>
            <a:chOff x="4618962" y="4439067"/>
            <a:chExt cx="684000" cy="792000"/>
          </a:xfrm>
        </p:grpSpPr>
        <p:sp>
          <p:nvSpPr>
            <p:cNvPr id="91" name="Oval 28">
              <a:extLst>
                <a:ext uri="{FF2B5EF4-FFF2-40B4-BE49-F238E27FC236}">
                  <a16:creationId xmlns:a16="http://schemas.microsoft.com/office/drawing/2014/main" id="{E2F1BAE3-0382-4C0C-AC6E-C18E2FCBA83E}"/>
                </a:ext>
              </a:extLst>
            </p:cNvPr>
            <p:cNvSpPr/>
            <p:nvPr>
              <p:custDataLst>
                <p:tags r:id="rId2"/>
              </p:custDataLst>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29" descr="A person wearing glasses and a suit&#10;&#10;Description automatically generated with medium confidence">
              <a:extLst>
                <a:ext uri="{FF2B5EF4-FFF2-40B4-BE49-F238E27FC236}">
                  <a16:creationId xmlns:a16="http://schemas.microsoft.com/office/drawing/2014/main" id="{194B5A56-CCB9-40A4-8CC2-4A535505EDE5}"/>
                </a:ext>
              </a:extLst>
            </p:cNvPr>
            <p:cNvPicPr>
              <a:picLocks noChangeAspect="1"/>
            </p:cNvPicPr>
            <p:nvPr>
              <p:custDataLst>
                <p:tags r:id="rId3"/>
              </p:custDataLst>
            </p:nvPr>
          </p:nvPicPr>
          <p:blipFill>
            <a:blip r:embed="rId25"/>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93" name="Group 23">
            <a:extLst>
              <a:ext uri="{FF2B5EF4-FFF2-40B4-BE49-F238E27FC236}">
                <a16:creationId xmlns:a16="http://schemas.microsoft.com/office/drawing/2014/main" id="{E4C66C65-1616-4A47-9228-4C25BF777BDF}"/>
              </a:ext>
            </a:extLst>
          </p:cNvPr>
          <p:cNvGrpSpPr/>
          <p:nvPr/>
        </p:nvGrpSpPr>
        <p:grpSpPr>
          <a:xfrm>
            <a:off x="216157" y="8155588"/>
            <a:ext cx="684000" cy="792000"/>
            <a:chOff x="4361335" y="5670994"/>
            <a:chExt cx="684000" cy="792000"/>
          </a:xfrm>
        </p:grpSpPr>
        <p:sp>
          <p:nvSpPr>
            <p:cNvPr id="94" name="Oval 24">
              <a:extLst>
                <a:ext uri="{FF2B5EF4-FFF2-40B4-BE49-F238E27FC236}">
                  <a16:creationId xmlns:a16="http://schemas.microsoft.com/office/drawing/2014/main" id="{76DA10DD-265F-46B2-A7A9-EB330BF0F07D}"/>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25" descr="A person wearing glasses and a suit&#10;&#10;Description automatically generated with medium confidence">
              <a:extLst>
                <a:ext uri="{FF2B5EF4-FFF2-40B4-BE49-F238E27FC236}">
                  <a16:creationId xmlns:a16="http://schemas.microsoft.com/office/drawing/2014/main" id="{B0F5FE2F-9F21-4D09-836D-2075A24FF6FB}"/>
                </a:ext>
              </a:extLst>
            </p:cNvPr>
            <p:cNvPicPr>
              <a:picLocks noChangeAspect="1"/>
            </p:cNvPicPr>
            <p:nvPr/>
          </p:nvPicPr>
          <p:blipFill>
            <a:blip r:embed="rId26"/>
            <a:srcRect/>
            <a:stretch>
              <a:fillRect/>
            </a:stretch>
          </p:blipFill>
          <p:spPr>
            <a:xfrm>
              <a:off x="4413263" y="5693806"/>
              <a:ext cx="590770" cy="733188"/>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Rectangle 3"/>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Google Shape;140;p25"/>
          <p:cNvSpPr/>
          <p:nvPr/>
        </p:nvSpPr>
        <p:spPr>
          <a:xfrm>
            <a:off x="459849" y="6364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7" name="Graphic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24" y="36429"/>
            <a:ext cx="453272" cy="358840"/>
          </a:xfrm>
          <a:prstGeom prst="rect">
            <a:avLst/>
          </a:prstGeom>
        </p:spPr>
      </p:pic>
      <p:pic>
        <p:nvPicPr>
          <p:cNvPr id="1026" name="Picture 2"/>
          <p:cNvPicPr>
            <a:picLocks noChangeAspect="1" noChangeArrowheads="1"/>
          </p:cNvPicPr>
          <p:nvPr/>
        </p:nvPicPr>
        <p:blipFill>
          <a:blip r:embed="rId9">
            <a:alphaModFix amt="50000"/>
            <a:lum bright="70000" contrast="-70000"/>
            <a:extLst>
              <a:ext uri="{28A0092B-C50C-407E-A947-70E740481C1C}">
                <a14:useLocalDpi xmlns:a14="http://schemas.microsoft.com/office/drawing/2010/main" val="0"/>
              </a:ext>
            </a:extLst>
          </a:blip>
          <a:srcRect/>
          <a:stretch>
            <a:fillRect/>
          </a:stretch>
        </p:blipFill>
        <p:spPr bwMode="auto">
          <a:xfrm>
            <a:off x="-148" y="109277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alphaModFix amt="10000"/>
            <a:biLevel thresh="25000"/>
          </a:blip>
          <a:stretch>
            <a:fillRect/>
          </a:stretch>
        </p:blipFill>
        <p:spPr>
          <a:xfrm rot="1066978">
            <a:off x="-2857199" y="5718811"/>
            <a:ext cx="9393311" cy="4976565"/>
          </a:xfrm>
          <a:prstGeom prst="rect">
            <a:avLst/>
          </a:prstGeom>
        </p:spPr>
      </p:pic>
      <p:sp>
        <p:nvSpPr>
          <p:cNvPr id="143" name="Google Shape;143;p25"/>
          <p:cNvSpPr/>
          <p:nvPr/>
        </p:nvSpPr>
        <p:spPr>
          <a:xfrm>
            <a:off x="849124" y="6619828"/>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4" name="Google Shape;142;p25"/>
          <p:cNvSpPr/>
          <p:nvPr/>
        </p:nvSpPr>
        <p:spPr>
          <a:xfrm>
            <a:off x="-386346" y="9297212"/>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38" name="Google Shape;138;p25"/>
          <p:cNvSpPr txBox="1"/>
          <p:nvPr/>
        </p:nvSpPr>
        <p:spPr>
          <a:xfrm>
            <a:off x="1592681" y="1552384"/>
            <a:ext cx="2129912" cy="826008"/>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altLang="en-US" sz="800" b="1" dirty="0">
                <a:solidFill>
                  <a:schemeClr val="bg1"/>
                </a:solidFill>
              </a:rPr>
              <a:t>报告时间</a:t>
            </a:r>
            <a:r>
              <a:rPr lang="zh-CN" sz="800" b="1" dirty="0">
                <a:solidFill>
                  <a:schemeClr val="bg1"/>
                </a:solidFill>
              </a:rPr>
              <a:t>：202</a:t>
            </a:r>
            <a:r>
              <a:rPr lang="en-US" altLang="zh-CN" sz="800" b="1" dirty="0">
                <a:solidFill>
                  <a:schemeClr val="bg1"/>
                </a:solidFill>
              </a:rPr>
              <a:t>4-04-18</a:t>
            </a:r>
            <a:r>
              <a:rPr lang="zh-CN" sz="800" b="1" dirty="0">
                <a:solidFill>
                  <a:schemeClr val="bg1"/>
                </a:solidFill>
              </a:rPr>
              <a:t> </a:t>
            </a:r>
            <a:r>
              <a:rPr lang="en-US" altLang="zh-CN" sz="800" b="1" dirty="0">
                <a:solidFill>
                  <a:schemeClr val="bg1"/>
                </a:solidFill>
              </a:rPr>
              <a:t>10:00-12:00  AM</a:t>
            </a:r>
            <a:endParaRPr lang="en-GB" altLang="zh-CN" sz="800" b="1" dirty="0">
              <a:solidFill>
                <a:schemeClr val="bg1"/>
              </a:solidFill>
            </a:endParaRPr>
          </a:p>
          <a:p>
            <a:pPr marL="0" marR="0" lvl="0" indent="0" algn="l" rtl="0">
              <a:lnSpc>
                <a:spcPct val="150000"/>
              </a:lnSpc>
              <a:spcBef>
                <a:spcPts val="0"/>
              </a:spcBef>
              <a:spcAft>
                <a:spcPts val="0"/>
              </a:spcAft>
              <a:buNone/>
            </a:pPr>
            <a:r>
              <a:rPr lang="zh-CN" altLang="en-US" sz="800" b="1" dirty="0">
                <a:solidFill>
                  <a:schemeClr val="bg1"/>
                </a:solidFill>
              </a:rPr>
              <a:t>腾讯会议</a:t>
            </a:r>
            <a:r>
              <a:rPr lang="en-US" altLang="zh-CN" sz="800" b="1" dirty="0">
                <a:solidFill>
                  <a:schemeClr val="bg1"/>
                </a:solidFill>
              </a:rPr>
              <a:t>ID</a:t>
            </a:r>
            <a:r>
              <a:rPr lang="zh-CN" sz="800" b="1" dirty="0">
                <a:solidFill>
                  <a:schemeClr val="bg1"/>
                </a:solidFill>
              </a:rPr>
              <a:t>:</a:t>
            </a:r>
            <a:r>
              <a:rPr lang="zh-CN" sz="800" b="1" dirty="0">
                <a:solidFill>
                  <a:schemeClr val="bg1"/>
                </a:solidFill>
                <a:latin typeface="Calibri" panose="020F0502020204030204"/>
                <a:ea typeface="Calibri" panose="020F0502020204030204"/>
                <a:cs typeface="Calibri" panose="020F0502020204030204"/>
                <a:sym typeface="Calibri" panose="020F0502020204030204"/>
              </a:rPr>
              <a:t> </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536-296-379</a:t>
            </a: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 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sp>
        <p:nvSpPr>
          <p:cNvPr id="11" name="TextBox 10"/>
          <p:cNvSpPr txBox="1"/>
          <p:nvPr/>
        </p:nvSpPr>
        <p:spPr>
          <a:xfrm>
            <a:off x="53854" y="4066526"/>
            <a:ext cx="3541113" cy="2731517"/>
          </a:xfrm>
          <a:prstGeom prst="rect">
            <a:avLst/>
          </a:prstGeom>
          <a:noFill/>
          <a:effectLst>
            <a:outerShdw blurRad="50800" dist="38100" dir="2700000" algn="tl" rotWithShape="0">
              <a:prstClr val="black">
                <a:alpha val="40000"/>
              </a:prstClr>
            </a:outerShdw>
          </a:effectLst>
        </p:spPr>
        <p:txBody>
          <a:bodyPr wrap="square" rtlCol="0">
            <a:spAutoFit/>
          </a:bodyPr>
          <a:lstStyle/>
          <a:p>
            <a:pPr>
              <a:spcAft>
                <a:spcPts val="300"/>
              </a:spcAft>
            </a:pPr>
            <a:r>
              <a:rPr lang="zh-CN" altLang="en-US" sz="1050" b="1" dirty="0">
                <a:solidFill>
                  <a:schemeClr val="lt1"/>
                </a:solidFill>
                <a:effectLst>
                  <a:outerShdw blurRad="373812" dist="38100" algn="l" rotWithShape="0">
                    <a:prstClr val="black"/>
                  </a:outerShdw>
                </a:effectLst>
                <a:latin typeface="Microsoft YaHei" panose="020B0503020204020204" pitchFamily="34" charset="-122"/>
                <a:ea typeface="Microsoft YaHei" panose="020B0503020204020204" pitchFamily="34" charset="-122"/>
                <a:cs typeface="Calibri" panose="020F0502020204030204"/>
              </a:rPr>
              <a:t>施蕴渝院士讲座摘要</a:t>
            </a:r>
            <a:r>
              <a:rPr lang="zh-CN" altLang="en-US" sz="105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rPr>
              <a:t>：</a:t>
            </a:r>
            <a:endParaRPr lang="en-US" altLang="zh-CN" sz="105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endParaRPr>
          </a:p>
          <a:p>
            <a:pPr>
              <a:spcAft>
                <a:spcPts val="300"/>
              </a:spcAft>
            </a:pPr>
            <a:r>
              <a:rPr lang="en-US" altLang="zh-CN" sz="1050" b="1" dirty="0">
                <a:solidFill>
                  <a:schemeClr val="lt1"/>
                </a:solidFill>
                <a:effectLst>
                  <a:outerShdw blurRad="38100" dist="38100" dir="2700000" algn="tl">
                    <a:srgbClr val="000000">
                      <a:alpha val="43137"/>
                    </a:srgbClr>
                  </a:outerShdw>
                </a:effectLst>
                <a:latin typeface="Calibri" panose="020F0502020204030204"/>
                <a:ea typeface="黑体" panose="02010609060101010101" pitchFamily="49" charset="-122"/>
                <a:cs typeface="Calibri" panose="020F0502020204030204"/>
              </a:rPr>
              <a:t>       </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中国正步入老龄化社会，各种退行性疾病，包括代谢性疾病，神经退行性疾病，心脑血管疾病及肿瘤严重影响人民健康。衰老的分子细胞机制是一个未解决的，引人入胜的重要前沿基础生物学问题；探究健康衰老向退行性病变演化的调控因素，为延缓衰老及退行性疾病的临床早期诊断和干预提供理论和实践依据是面向人民生命健康的国家重大战略需求。</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 </a:t>
            </a:r>
          </a:p>
          <a:p>
            <a:pPr>
              <a:spcAft>
                <a:spcPts val="300"/>
              </a:spcAft>
            </a:pP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        </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尽管退行性疾病有许多不同种类，但它们往往常伴随着线粒体功能障碍</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激活炎症小体</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导致慢性炎症</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引起退行性疾病。这一切都受到遗传或表观遗传调控。临床数据表明，尽管基因组会突变，但随年龄增加，突变引起的退行性疾病，只占</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5-10%</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与营养代谢，运动，环境相关的表观遗传调控是关键。衰老引起的线粒体功能障碍是许多退行性疾病发生发展的重要原因。核基因组的表观遗传调控，人们已研究多年，我们重点关注线粒体基因组的表观遗传调控。我们以线粒体中</a:t>
            </a:r>
            <a:r>
              <a:rPr lang="en-US" altLang="zh-CN" sz="900" dirty="0">
                <a:solidFill>
                  <a:schemeClr val="lt1"/>
                </a:solidFill>
                <a:latin typeface="Times New Roman" panose="02020603050405020304" pitchFamily="18" charset="0"/>
                <a:ea typeface="黑体" panose="02010609060101010101" pitchFamily="49" charset="-122"/>
                <a:cs typeface="Calibri" panose="020F0502020204030204"/>
              </a:rPr>
              <a:t>rRNA</a:t>
            </a:r>
            <a:r>
              <a:rPr lang="zh-CN" altLang="en-US" sz="900" dirty="0">
                <a:solidFill>
                  <a:schemeClr val="lt1"/>
                </a:solidFill>
                <a:latin typeface="Times New Roman" panose="02020603050405020304" pitchFamily="18" charset="0"/>
                <a:ea typeface="黑体" panose="02010609060101010101" pitchFamily="49" charset="-122"/>
                <a:cs typeface="Calibri" panose="020F0502020204030204"/>
              </a:rPr>
              <a:t>的甲基化修饰的结构与功能研究为例，阐述线粒体基因组的表观遗传调控与二型糖尿病及神经系统认知功能障碍的关系。</a:t>
            </a:r>
          </a:p>
          <a:p>
            <a:pPr algn="just">
              <a:spcAft>
                <a:spcPts val="300"/>
              </a:spcAft>
            </a:pPr>
            <a:endParaRPr lang="zh-CN" altLang="en-US" sz="800" dirty="0">
              <a:solidFill>
                <a:schemeClr val="lt1"/>
              </a:solidFill>
              <a:latin typeface="Times New Roman" panose="02020603050405020304" pitchFamily="18" charset="0"/>
              <a:ea typeface="黑体" panose="02010609060101010101" pitchFamily="49" charset="-122"/>
              <a:cs typeface="Calibri" panose="020F0502020204030204"/>
            </a:endParaRPr>
          </a:p>
        </p:txBody>
      </p:sp>
      <p:sp>
        <p:nvSpPr>
          <p:cNvPr id="160" name="Google Shape;160;p25"/>
          <p:cNvSpPr txBox="1"/>
          <p:nvPr/>
        </p:nvSpPr>
        <p:spPr>
          <a:xfrm>
            <a:off x="1268475" y="7709857"/>
            <a:ext cx="1063204"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主持人：黄林</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中山大学孙逸仙纪念医院</a:t>
            </a:r>
            <a:endParaRPr sz="500" i="1" dirty="0">
              <a:solidFill>
                <a:schemeClr val="bg1"/>
              </a:solidFill>
            </a:endParaRPr>
          </a:p>
        </p:txBody>
      </p:sp>
      <p:sp>
        <p:nvSpPr>
          <p:cNvPr id="39" name="Google Shape;142;p25"/>
          <p:cNvSpPr/>
          <p:nvPr>
            <p:custDataLst>
              <p:tags r:id="rId1"/>
            </p:custDataLst>
          </p:nvPr>
        </p:nvSpPr>
        <p:spPr>
          <a:xfrm>
            <a:off x="34523" y="3217941"/>
            <a:ext cx="1965927" cy="758139"/>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endPar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en-US" altLang="zh-CN" sz="1050" dirty="0">
              <a:solidFill>
                <a:schemeClr val="lt1"/>
              </a:solidFill>
              <a:effectLst>
                <a:outerShdw blurRad="373812" dist="38100" algn="l" rotWithShape="0">
                  <a:prstClr val="black"/>
                </a:outerShdw>
              </a:effectLst>
              <a:latin typeface="Calibri" panose="020F0502020204030204"/>
              <a:cs typeface="Calibri" panose="020F0502020204030204"/>
            </a:endParaRPr>
          </a:p>
          <a:p>
            <a:pPr marL="0" marR="0" lvl="0" indent="0" algn="ctr" rtl="0">
              <a:lnSpc>
                <a:spcPct val="150000"/>
              </a:lnSpc>
              <a:spcBef>
                <a:spcPts val="0"/>
              </a:spcBef>
              <a:spcAft>
                <a:spcPts val="0"/>
              </a:spcAft>
              <a:buNone/>
            </a:pPr>
            <a:endParaRPr lang="zh-CN" altLang="en-US" sz="1050" dirty="0">
              <a:solidFill>
                <a:schemeClr val="lt1"/>
              </a:solidFill>
              <a:effectLst>
                <a:outerShdw blurRad="373812" dist="38100" algn="l" rotWithShape="0">
                  <a:prstClr val="black"/>
                </a:outerShdw>
              </a:effectLst>
              <a:latin typeface="Calibri" panose="020F0502020204030204"/>
              <a:cs typeface="Calibri" panose="020F0502020204030204"/>
            </a:endParaRPr>
          </a:p>
        </p:txBody>
      </p:sp>
      <p:pic>
        <p:nvPicPr>
          <p:cNvPr id="8" name="Google Shape;139;p25">
            <a:extLst>
              <a:ext uri="{FF2B5EF4-FFF2-40B4-BE49-F238E27FC236}">
                <a16:creationId xmlns:a16="http://schemas.microsoft.com/office/drawing/2014/main" id="{66AAD951-E801-F6DE-2331-93B912FC42F0}"/>
              </a:ext>
            </a:extLst>
          </p:cNvPr>
          <p:cNvPicPr preferRelativeResize="0">
            <a:picLocks noChangeAspect="1"/>
          </p:cNvPicPr>
          <p:nvPr/>
        </p:nvPicPr>
        <p:blipFill rotWithShape="1">
          <a:blip r:embed="rId11"/>
          <a:srcRect/>
          <a:stretch>
            <a:fillRect/>
          </a:stretch>
        </p:blipFill>
        <p:spPr>
          <a:xfrm>
            <a:off x="2283221" y="47552"/>
            <a:ext cx="359990" cy="358840"/>
          </a:xfrm>
          <a:prstGeom prst="ellipse">
            <a:avLst/>
          </a:prstGeom>
          <a:noFill/>
          <a:ln>
            <a:noFill/>
          </a:ln>
        </p:spPr>
      </p:pic>
      <p:pic>
        <p:nvPicPr>
          <p:cNvPr id="9" name="图片 8">
            <a:extLst>
              <a:ext uri="{FF2B5EF4-FFF2-40B4-BE49-F238E27FC236}">
                <a16:creationId xmlns:a16="http://schemas.microsoft.com/office/drawing/2014/main" id="{59C7E44A-22A0-01DB-6399-C16986CB22B4}"/>
              </a:ext>
            </a:extLst>
          </p:cNvPr>
          <p:cNvPicPr>
            <a:picLocks noChangeAspect="1"/>
          </p:cNvPicPr>
          <p:nvPr/>
        </p:nvPicPr>
        <p:blipFill rotWithShape="1">
          <a:blip r:embed="rId12">
            <a:extLst>
              <a:ext uri="{28A0092B-C50C-407E-A947-70E740481C1C}">
                <a14:useLocalDpi xmlns:a14="http://schemas.microsoft.com/office/drawing/2010/main" val="0"/>
              </a:ext>
            </a:extLst>
          </a:blip>
          <a:srcRect l="9422" t="8117" r="10100" b="11709"/>
          <a:stretch>
            <a:fillRect/>
          </a:stretch>
        </p:blipFill>
        <p:spPr>
          <a:xfrm>
            <a:off x="2719310" y="40924"/>
            <a:ext cx="351185" cy="349850"/>
          </a:xfrm>
          <a:prstGeom prst="ellipse">
            <a:avLst/>
          </a:prstGeom>
        </p:spPr>
      </p:pic>
      <p:pic>
        <p:nvPicPr>
          <p:cNvPr id="10" name="Picture 2" descr="中山大学孙逸仙纪念医院深汕中心医院2020年行政后勤岗位招聘启事 第二批">
            <a:extLst>
              <a:ext uri="{FF2B5EF4-FFF2-40B4-BE49-F238E27FC236}">
                <a16:creationId xmlns:a16="http://schemas.microsoft.com/office/drawing/2014/main" id="{2B1CCD40-C98B-509F-39B9-99E7BD62E0B7}"/>
              </a:ext>
            </a:extLst>
          </p:cNvPr>
          <p:cNvPicPr>
            <a:picLocks noChangeAspect="1" noChangeArrowheads="1"/>
          </p:cNvPicPr>
          <p:nvPr/>
        </p:nvPicPr>
        <p:blipFill>
          <a:blip r:embed="rId1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3114607" y="25895"/>
            <a:ext cx="485843" cy="402154"/>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139;p25">
            <a:extLst>
              <a:ext uri="{FF2B5EF4-FFF2-40B4-BE49-F238E27FC236}">
                <a16:creationId xmlns:a16="http://schemas.microsoft.com/office/drawing/2014/main" id="{C37E033F-1569-F986-1B78-54D3BE4D5BDE}"/>
              </a:ext>
            </a:extLst>
          </p:cNvPr>
          <p:cNvPicPr preferRelativeResize="0">
            <a:picLocks noChangeAspect="1"/>
          </p:cNvPicPr>
          <p:nvPr/>
        </p:nvPicPr>
        <p:blipFill rotWithShape="1">
          <a:blip r:embed="rId11"/>
          <a:srcRect/>
          <a:stretch>
            <a:fillRect/>
          </a:stretch>
        </p:blipFill>
        <p:spPr>
          <a:xfrm>
            <a:off x="1010419" y="9301990"/>
            <a:ext cx="342637" cy="341543"/>
          </a:xfrm>
          <a:prstGeom prst="ellipse">
            <a:avLst/>
          </a:prstGeom>
          <a:noFill/>
          <a:ln>
            <a:noFill/>
          </a:ln>
        </p:spPr>
      </p:pic>
      <p:pic>
        <p:nvPicPr>
          <p:cNvPr id="25" name="图片 24">
            <a:extLst>
              <a:ext uri="{FF2B5EF4-FFF2-40B4-BE49-F238E27FC236}">
                <a16:creationId xmlns:a16="http://schemas.microsoft.com/office/drawing/2014/main" id="{61E049E4-02BD-8527-B515-6C769B6476C1}"/>
              </a:ext>
            </a:extLst>
          </p:cNvPr>
          <p:cNvPicPr>
            <a:picLocks noChangeAspect="1"/>
          </p:cNvPicPr>
          <p:nvPr/>
        </p:nvPicPr>
        <p:blipFill rotWithShape="1">
          <a:blip r:embed="rId12">
            <a:extLst>
              <a:ext uri="{28A0092B-C50C-407E-A947-70E740481C1C}">
                <a14:useLocalDpi xmlns:a14="http://schemas.microsoft.com/office/drawing/2010/main" val="0"/>
              </a:ext>
            </a:extLst>
          </a:blip>
          <a:srcRect l="9422" t="8117" r="10100" b="11709"/>
          <a:stretch>
            <a:fillRect/>
          </a:stretch>
        </p:blipFill>
        <p:spPr>
          <a:xfrm>
            <a:off x="1437517" y="9286703"/>
            <a:ext cx="351185" cy="349850"/>
          </a:xfrm>
          <a:prstGeom prst="ellipse">
            <a:avLst/>
          </a:prstGeom>
        </p:spPr>
      </p:pic>
      <p:pic>
        <p:nvPicPr>
          <p:cNvPr id="26" name="Picture 2" descr="中山大学孙逸仙纪念医院深汕中心医院2020年行政后勤岗位招聘启事 第二批">
            <a:extLst>
              <a:ext uri="{FF2B5EF4-FFF2-40B4-BE49-F238E27FC236}">
                <a16:creationId xmlns:a16="http://schemas.microsoft.com/office/drawing/2014/main" id="{64F439E2-5651-297C-6441-FFFDD263C200}"/>
              </a:ext>
            </a:extLst>
          </p:cNvPr>
          <p:cNvPicPr>
            <a:picLocks noChangeAspect="1" noChangeArrowheads="1"/>
          </p:cNvPicPr>
          <p:nvPr/>
        </p:nvPicPr>
        <p:blipFill>
          <a:blip r:embed="rId1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1877833" y="9292218"/>
            <a:ext cx="420112" cy="347746"/>
          </a:xfrm>
          <a:prstGeom prst="rect">
            <a:avLst/>
          </a:prstGeom>
          <a:noFill/>
          <a:extLst>
            <a:ext uri="{909E8E84-426E-40DD-AFC4-6F175D3DCCD1}">
              <a14:hiddenFill xmlns:a14="http://schemas.microsoft.com/office/drawing/2010/main">
                <a:solidFill>
                  <a:srgbClr val="FFFFFF"/>
                </a:solidFill>
              </a14:hiddenFill>
            </a:ext>
          </a:extLst>
        </p:spPr>
      </p:pic>
      <p:pic>
        <p:nvPicPr>
          <p:cNvPr id="58" name="图片 53">
            <a:extLst>
              <a:ext uri="{FF2B5EF4-FFF2-40B4-BE49-F238E27FC236}">
                <a16:creationId xmlns:a16="http://schemas.microsoft.com/office/drawing/2014/main" id="{A4212D30-3E1E-48E5-82A3-19443414DD0E}"/>
              </a:ext>
            </a:extLst>
          </p:cNvPr>
          <p:cNvPicPr>
            <a:picLocks noChangeAspect="1"/>
          </p:cNvPicPr>
          <p:nvPr/>
        </p:nvPicPr>
        <p:blipFill rotWithShape="1">
          <a:blip r:embed="rId14"/>
          <a:srcRect l="3171" t="3554" r="2556" b="2805"/>
          <a:stretch/>
        </p:blipFill>
        <p:spPr>
          <a:xfrm>
            <a:off x="2810492" y="2255124"/>
            <a:ext cx="741475" cy="736503"/>
          </a:xfrm>
          <a:prstGeom prst="rect">
            <a:avLst/>
          </a:prstGeom>
        </p:spPr>
      </p:pic>
      <p:sp>
        <p:nvSpPr>
          <p:cNvPr id="50" name="文本框 30">
            <a:extLst>
              <a:ext uri="{FF2B5EF4-FFF2-40B4-BE49-F238E27FC236}">
                <a16:creationId xmlns:a16="http://schemas.microsoft.com/office/drawing/2014/main" id="{53164FAA-A3BC-4D3D-B026-46DD37582F06}"/>
              </a:ext>
            </a:extLst>
          </p:cNvPr>
          <p:cNvSpPr txBox="1"/>
          <p:nvPr/>
        </p:nvSpPr>
        <p:spPr>
          <a:xfrm>
            <a:off x="-85097" y="3117671"/>
            <a:ext cx="2128786" cy="840621"/>
          </a:xfrm>
          <a:prstGeom prst="rect">
            <a:avLst/>
          </a:prstGeom>
          <a:noFill/>
        </p:spPr>
        <p:txBody>
          <a:bodyPr wrap="square" rtlCol="0">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rPr>
              <a:t>施蕴渝</a:t>
            </a:r>
            <a:endParaRPr lang="en-US" altLang="zh-CN" b="1" dirty="0">
              <a:solidFill>
                <a:schemeClr val="bg1"/>
              </a:solidFill>
              <a:effectLst>
                <a:outerShdw blurRad="38100" dist="38100" dir="2700000" algn="tl">
                  <a:srgbClr val="000000">
                    <a:alpha val="43137"/>
                  </a:srgbClr>
                </a:outerShdw>
              </a:effectLst>
            </a:endParaRPr>
          </a:p>
          <a:p>
            <a:pPr algn="ctr">
              <a:lnSpc>
                <a:spcPct val="150000"/>
              </a:lnSpc>
            </a:pPr>
            <a:r>
              <a:rPr kumimoji="0" lang="zh-CN" altLang="en-US" sz="105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90204"/>
              </a:rPr>
              <a:t>中国科学院院士</a:t>
            </a:r>
            <a:endParaRPr kumimoji="0" lang="en-US" altLang="zh-CN" sz="105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90204"/>
            </a:endParaRPr>
          </a:p>
          <a:p>
            <a:pPr algn="ctr">
              <a:lnSpc>
                <a:spcPct val="150000"/>
              </a:lnSpc>
            </a:pPr>
            <a:r>
              <a:rPr kumimoji="0" lang="zh-CN" altLang="en-US" sz="900" b="1" i="0" u="none" strike="noStrike" kern="0" cap="none" spc="0" normalizeH="0" baseline="0" noProof="0" dirty="0">
                <a:ln>
                  <a:noFill/>
                </a:ln>
                <a:solidFill>
                  <a:srgbClr val="FFFFFF"/>
                </a:solidFill>
                <a:effectLst>
                  <a:outerShdw blurRad="373812" dist="38100" algn="l" rotWithShape="0">
                    <a:prstClr val="black"/>
                  </a:outerShdw>
                </a:effectLst>
                <a:uLnTx/>
                <a:uFillTx/>
                <a:latin typeface="Microsoft YaHei" panose="020B0503020204020204" pitchFamily="34" charset="-122"/>
                <a:ea typeface="Microsoft YaHei" panose="020B0503020204020204" pitchFamily="34" charset="-122"/>
                <a:cs typeface="Calibri" panose="020F0502020204030204"/>
                <a:sym typeface="Arial" panose="020B0604020202020204"/>
              </a:rPr>
              <a:t>中国科学技术大学生命科学学院教授</a:t>
            </a:r>
            <a:endParaRPr lang="en-US" altLang="zh-CN" sz="800" dirty="0">
              <a:solidFill>
                <a:schemeClr val="bg1"/>
              </a:solidFill>
              <a:effectLst>
                <a:outerShdw blurRad="38100" dist="38100" dir="2700000" algn="tl">
                  <a:srgbClr val="000000">
                    <a:alpha val="43137"/>
                  </a:srgbClr>
                </a:outerShdw>
              </a:effectLst>
            </a:endParaRPr>
          </a:p>
        </p:txBody>
      </p:sp>
      <p:sp>
        <p:nvSpPr>
          <p:cNvPr id="51" name="Google Shape;133;p25">
            <a:extLst>
              <a:ext uri="{FF2B5EF4-FFF2-40B4-BE49-F238E27FC236}">
                <a16:creationId xmlns:a16="http://schemas.microsoft.com/office/drawing/2014/main" id="{86BBFE6E-9664-432B-8A8F-2E12075A4D07}"/>
              </a:ext>
            </a:extLst>
          </p:cNvPr>
          <p:cNvSpPr/>
          <p:nvPr/>
        </p:nvSpPr>
        <p:spPr>
          <a:xfrm>
            <a:off x="194107" y="779615"/>
            <a:ext cx="3415905" cy="672539"/>
          </a:xfrm>
          <a:prstGeom prst="rect">
            <a:avLst/>
          </a:prstGeom>
          <a:noFill/>
          <a:ln>
            <a:noFill/>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线粒体基因组表观遗传调控与退行性疾病</a:t>
            </a:r>
          </a:p>
        </p:txBody>
      </p:sp>
      <p:pic>
        <p:nvPicPr>
          <p:cNvPr id="52" name="图片 51">
            <a:extLst>
              <a:ext uri="{FF2B5EF4-FFF2-40B4-BE49-F238E27FC236}">
                <a16:creationId xmlns:a16="http://schemas.microsoft.com/office/drawing/2014/main" id="{9C5C037C-4DEF-4057-9B8C-BC0F1E7EF29F}"/>
              </a:ext>
            </a:extLst>
          </p:cNvPr>
          <p:cNvPicPr>
            <a:picLocks noChangeAspect="1"/>
          </p:cNvPicPr>
          <p:nvPr/>
        </p:nvPicPr>
        <p:blipFill>
          <a:blip r:embed="rId15"/>
          <a:srcRect l="1086" t="22516" r="1086" b="25936"/>
          <a:stretch>
            <a:fillRect/>
          </a:stretch>
        </p:blipFill>
        <p:spPr>
          <a:xfrm>
            <a:off x="1055355" y="9715577"/>
            <a:ext cx="803077" cy="287357"/>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53" name="图片 52">
            <a:extLst>
              <a:ext uri="{FF2B5EF4-FFF2-40B4-BE49-F238E27FC236}">
                <a16:creationId xmlns:a16="http://schemas.microsoft.com/office/drawing/2014/main" id="{A11A6918-F764-4324-9EBF-2D71F7E67C55}"/>
              </a:ext>
            </a:extLst>
          </p:cNvPr>
          <p:cNvPicPr>
            <a:picLocks noChangeAspect="1"/>
          </p:cNvPicPr>
          <p:nvPr/>
        </p:nvPicPr>
        <p:blipFill>
          <a:blip r:embed="rId16"/>
          <a:stretch>
            <a:fillRect/>
          </a:stretch>
        </p:blipFill>
        <p:spPr>
          <a:xfrm>
            <a:off x="62124" y="9728737"/>
            <a:ext cx="923105" cy="282916"/>
          </a:xfrm>
          <a:prstGeom prst="rect">
            <a:avLst/>
          </a:prstGeom>
        </p:spPr>
      </p:pic>
      <p:pic>
        <p:nvPicPr>
          <p:cNvPr id="54" name="图片 53">
            <a:extLst>
              <a:ext uri="{FF2B5EF4-FFF2-40B4-BE49-F238E27FC236}">
                <a16:creationId xmlns:a16="http://schemas.microsoft.com/office/drawing/2014/main" id="{952873C7-22D4-49AB-925F-5283F5E16CE7}"/>
              </a:ext>
            </a:extLst>
          </p:cNvPr>
          <p:cNvPicPr>
            <a:picLocks noChangeAspect="1"/>
          </p:cNvPicPr>
          <p:nvPr/>
        </p:nvPicPr>
        <p:blipFill>
          <a:blip r:embed="rId17"/>
          <a:stretch>
            <a:fillRect/>
          </a:stretch>
        </p:blipFill>
        <p:spPr>
          <a:xfrm>
            <a:off x="2795294" y="9718656"/>
            <a:ext cx="774259" cy="268247"/>
          </a:xfrm>
          <a:prstGeom prst="rect">
            <a:avLst/>
          </a:prstGeom>
        </p:spPr>
      </p:pic>
      <p:pic>
        <p:nvPicPr>
          <p:cNvPr id="55" name="图片 54">
            <a:extLst>
              <a:ext uri="{FF2B5EF4-FFF2-40B4-BE49-F238E27FC236}">
                <a16:creationId xmlns:a16="http://schemas.microsoft.com/office/drawing/2014/main" id="{8E2FF94A-258A-43E9-9386-5C415850098A}"/>
              </a:ext>
            </a:extLst>
          </p:cNvPr>
          <p:cNvPicPr>
            <a:picLocks noChangeAspect="1"/>
          </p:cNvPicPr>
          <p:nvPr/>
        </p:nvPicPr>
        <p:blipFill>
          <a:blip r:embed="rId18"/>
          <a:stretch>
            <a:fillRect/>
          </a:stretch>
        </p:blipFill>
        <p:spPr>
          <a:xfrm>
            <a:off x="1923965" y="9715004"/>
            <a:ext cx="844491" cy="287287"/>
          </a:xfrm>
          <a:prstGeom prst="rect">
            <a:avLst/>
          </a:prstGeom>
        </p:spPr>
      </p:pic>
      <p:pic>
        <p:nvPicPr>
          <p:cNvPr id="73" name="图片 72">
            <a:extLst>
              <a:ext uri="{FF2B5EF4-FFF2-40B4-BE49-F238E27FC236}">
                <a16:creationId xmlns:a16="http://schemas.microsoft.com/office/drawing/2014/main" id="{2F38E7AD-27C7-4C1D-861A-55C12C3D14DC}"/>
              </a:ext>
            </a:extLst>
          </p:cNvPr>
          <p:cNvPicPr>
            <a:picLocks noChangeAspect="1"/>
          </p:cNvPicPr>
          <p:nvPr/>
        </p:nvPicPr>
        <p:blipFill>
          <a:blip r:embed="rId19"/>
          <a:stretch>
            <a:fillRect/>
          </a:stretch>
        </p:blipFill>
        <p:spPr>
          <a:xfrm>
            <a:off x="1876501" y="2255124"/>
            <a:ext cx="781136" cy="740871"/>
          </a:xfrm>
          <a:prstGeom prst="rect">
            <a:avLst/>
          </a:prstGeom>
        </p:spPr>
      </p:pic>
      <p:pic>
        <p:nvPicPr>
          <p:cNvPr id="13" name="图片 48">
            <a:extLst>
              <a:ext uri="{FF2B5EF4-FFF2-40B4-BE49-F238E27FC236}">
                <a16:creationId xmlns:a16="http://schemas.microsoft.com/office/drawing/2014/main" id="{A7FE0DF4-87D1-410B-150D-1A560F7DE431}"/>
              </a:ext>
            </a:extLst>
          </p:cNvPr>
          <p:cNvPicPr>
            <a:picLocks noChangeAspect="1"/>
          </p:cNvPicPr>
          <p:nvPr/>
        </p:nvPicPr>
        <p:blipFill>
          <a:blip r:embed="rId20"/>
          <a:stretch>
            <a:fillRect/>
          </a:stretch>
        </p:blipFill>
        <p:spPr>
          <a:xfrm>
            <a:off x="251453" y="1612154"/>
            <a:ext cx="1222193" cy="1249813"/>
          </a:xfrm>
          <a:prstGeom prst="rect">
            <a:avLst/>
          </a:prstGeom>
        </p:spPr>
      </p:pic>
      <p:sp>
        <p:nvSpPr>
          <p:cNvPr id="70" name="Google Shape;159;p25">
            <a:extLst>
              <a:ext uri="{FF2B5EF4-FFF2-40B4-BE49-F238E27FC236}">
                <a16:creationId xmlns:a16="http://schemas.microsoft.com/office/drawing/2014/main" id="{BCF36A2A-9C60-4609-917A-1ACF90039A8C}"/>
              </a:ext>
            </a:extLst>
          </p:cNvPr>
          <p:cNvSpPr txBox="1"/>
          <p:nvPr/>
        </p:nvSpPr>
        <p:spPr>
          <a:xfrm>
            <a:off x="846328" y="8938920"/>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张晓荣</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中国医学科学院血液学研究所</a:t>
            </a:r>
          </a:p>
        </p:txBody>
      </p:sp>
      <p:sp>
        <p:nvSpPr>
          <p:cNvPr id="71" name="Google Shape;159;p25">
            <a:extLst>
              <a:ext uri="{FF2B5EF4-FFF2-40B4-BE49-F238E27FC236}">
                <a16:creationId xmlns:a16="http://schemas.microsoft.com/office/drawing/2014/main" id="{67CAA772-2ED4-4DB8-B6AB-8C2007CA0987}"/>
              </a:ext>
            </a:extLst>
          </p:cNvPr>
          <p:cNvSpPr txBox="1"/>
          <p:nvPr/>
        </p:nvSpPr>
        <p:spPr>
          <a:xfrm>
            <a:off x="2554173" y="8927962"/>
            <a:ext cx="1035852"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苗智超</a:t>
            </a:r>
            <a:endParaRPr lang="en-US"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广州实验室</a:t>
            </a:r>
          </a:p>
          <a:p>
            <a:pPr marL="0" lvl="0" indent="0" algn="ctr" rtl="0">
              <a:lnSpc>
                <a:spcPct val="115000"/>
              </a:lnSpc>
              <a:spcBef>
                <a:spcPts val="0"/>
              </a:spcBef>
              <a:spcAft>
                <a:spcPts val="0"/>
              </a:spcAft>
              <a:buNone/>
            </a:pPr>
            <a:r>
              <a:rPr lang="zh-CN" altLang="en-US" sz="500" i="1" dirty="0">
                <a:solidFill>
                  <a:schemeClr val="bg1"/>
                </a:solidFill>
              </a:rPr>
              <a:t>广州医科大学</a:t>
            </a:r>
          </a:p>
        </p:txBody>
      </p:sp>
      <p:grpSp>
        <p:nvGrpSpPr>
          <p:cNvPr id="72" name="Group 16">
            <a:extLst>
              <a:ext uri="{FF2B5EF4-FFF2-40B4-BE49-F238E27FC236}">
                <a16:creationId xmlns:a16="http://schemas.microsoft.com/office/drawing/2014/main" id="{2AFCD271-9CC2-429D-B323-4FA3EE6F1E30}"/>
              </a:ext>
            </a:extLst>
          </p:cNvPr>
          <p:cNvGrpSpPr/>
          <p:nvPr/>
        </p:nvGrpSpPr>
        <p:grpSpPr>
          <a:xfrm>
            <a:off x="2743599" y="8131441"/>
            <a:ext cx="670239" cy="789597"/>
            <a:chOff x="5395351" y="6878204"/>
            <a:chExt cx="684000" cy="792000"/>
          </a:xfrm>
        </p:grpSpPr>
        <p:sp>
          <p:nvSpPr>
            <p:cNvPr id="74" name="Oval 17">
              <a:extLst>
                <a:ext uri="{FF2B5EF4-FFF2-40B4-BE49-F238E27FC236}">
                  <a16:creationId xmlns:a16="http://schemas.microsoft.com/office/drawing/2014/main" id="{BD8CAE48-DE99-4517-953C-EDD93134C006}"/>
                </a:ext>
              </a:extLst>
            </p:cNvPr>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19" descr="A picture containing person, suit, person, posing&#10;&#10;Description automatically generated">
              <a:extLst>
                <a:ext uri="{FF2B5EF4-FFF2-40B4-BE49-F238E27FC236}">
                  <a16:creationId xmlns:a16="http://schemas.microsoft.com/office/drawing/2014/main" id="{E1AB1AA7-2DEE-4C72-9505-82049A0AA08A}"/>
                </a:ext>
              </a:extLst>
            </p:cNvPr>
            <p:cNvPicPr>
              <a:picLocks noChangeAspect="1"/>
            </p:cNvPicPr>
            <p:nvPr/>
          </p:nvPicPr>
          <p:blipFill>
            <a:blip r:embed="rId21"/>
            <a:srcRect l="933" r="5968" b="9091"/>
            <a:stretch>
              <a:fillRect/>
            </a:stretch>
          </p:blipFill>
          <p:spPr>
            <a:xfrm>
              <a:off x="5431350" y="6888300"/>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sp>
        <p:nvSpPr>
          <p:cNvPr id="76" name="Google Shape;160;p25">
            <a:extLst>
              <a:ext uri="{FF2B5EF4-FFF2-40B4-BE49-F238E27FC236}">
                <a16:creationId xmlns:a16="http://schemas.microsoft.com/office/drawing/2014/main" id="{03A39B35-1C3B-461A-84EE-DB2439FB6E6A}"/>
              </a:ext>
            </a:extLst>
          </p:cNvPr>
          <p:cNvSpPr txBox="1"/>
          <p:nvPr/>
        </p:nvSpPr>
        <p:spPr>
          <a:xfrm>
            <a:off x="40227" y="8932344"/>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杨建华</a:t>
            </a:r>
            <a:endParaRPr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a:t>
            </a:r>
            <a:endParaRPr sz="500" i="1" dirty="0">
              <a:solidFill>
                <a:schemeClr val="bg1"/>
              </a:solidFill>
            </a:endParaRPr>
          </a:p>
        </p:txBody>
      </p:sp>
      <p:grpSp>
        <p:nvGrpSpPr>
          <p:cNvPr id="81" name="组合 80">
            <a:extLst>
              <a:ext uri="{FF2B5EF4-FFF2-40B4-BE49-F238E27FC236}">
                <a16:creationId xmlns:a16="http://schemas.microsoft.com/office/drawing/2014/main" id="{60BB5616-13FD-4654-8A52-E88EC5C730AA}"/>
              </a:ext>
            </a:extLst>
          </p:cNvPr>
          <p:cNvGrpSpPr/>
          <p:nvPr/>
        </p:nvGrpSpPr>
        <p:grpSpPr>
          <a:xfrm>
            <a:off x="1034452" y="8143336"/>
            <a:ext cx="683181" cy="794775"/>
            <a:chOff x="1456732" y="8171427"/>
            <a:chExt cx="692139" cy="797724"/>
          </a:xfrm>
        </p:grpSpPr>
        <p:sp>
          <p:nvSpPr>
            <p:cNvPr id="82" name="Oval 29">
              <a:extLst>
                <a:ext uri="{FF2B5EF4-FFF2-40B4-BE49-F238E27FC236}">
                  <a16:creationId xmlns:a16="http://schemas.microsoft.com/office/drawing/2014/main" id="{7689077F-35C9-423F-AB37-CFB41A7380B2}"/>
                </a:ext>
              </a:extLst>
            </p:cNvPr>
            <p:cNvSpPr/>
            <p:nvPr/>
          </p:nvSpPr>
          <p:spPr>
            <a:xfrm>
              <a:off x="1456732" y="8171427"/>
              <a:ext cx="692139" cy="797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图片 82">
              <a:extLst>
                <a:ext uri="{FF2B5EF4-FFF2-40B4-BE49-F238E27FC236}">
                  <a16:creationId xmlns:a16="http://schemas.microsoft.com/office/drawing/2014/main" id="{4745B3EB-7731-493D-9A1C-0392F8FDDE3E}"/>
                </a:ext>
              </a:extLst>
            </p:cNvPr>
            <p:cNvPicPr>
              <a:picLocks noChangeAspect="1"/>
            </p:cNvPicPr>
            <p:nvPr/>
          </p:nvPicPr>
          <p:blipFill rotWithShape="1">
            <a:blip r:embed="rId22"/>
            <a:srcRect l="21602" t="28013" r="26940" b="1060"/>
            <a:stretch/>
          </p:blipFill>
          <p:spPr>
            <a:xfrm>
              <a:off x="1504796" y="8194161"/>
              <a:ext cx="590856" cy="738421"/>
            </a:xfrm>
            <a:prstGeom prst="ellipse">
              <a:avLst/>
            </a:prstGeom>
          </p:spPr>
        </p:pic>
      </p:grpSp>
      <p:grpSp>
        <p:nvGrpSpPr>
          <p:cNvPr id="84" name="组合 11">
            <a:extLst>
              <a:ext uri="{FF2B5EF4-FFF2-40B4-BE49-F238E27FC236}">
                <a16:creationId xmlns:a16="http://schemas.microsoft.com/office/drawing/2014/main" id="{8BAD59BC-5601-4FEF-922E-E0E3DAD0C0CC}"/>
              </a:ext>
            </a:extLst>
          </p:cNvPr>
          <p:cNvGrpSpPr/>
          <p:nvPr/>
        </p:nvGrpSpPr>
        <p:grpSpPr>
          <a:xfrm>
            <a:off x="1888516" y="8133857"/>
            <a:ext cx="702768" cy="813731"/>
            <a:chOff x="2667925" y="7649865"/>
            <a:chExt cx="684000" cy="792000"/>
          </a:xfrm>
        </p:grpSpPr>
        <p:sp>
          <p:nvSpPr>
            <p:cNvPr id="85" name="Oval 62">
              <a:extLst>
                <a:ext uri="{FF2B5EF4-FFF2-40B4-BE49-F238E27FC236}">
                  <a16:creationId xmlns:a16="http://schemas.microsoft.com/office/drawing/2014/main" id="{23B74915-DE6D-48D1-80C0-1A9CD48E1838}"/>
                </a:ext>
              </a:extLst>
            </p:cNvPr>
            <p:cNvSpPr/>
            <p:nvPr>
              <p:custDataLst>
                <p:tags r:id="rId4"/>
              </p:custDataLst>
            </p:nvPr>
          </p:nvSpPr>
          <p:spPr>
            <a:xfrm>
              <a:off x="2667925" y="7649865"/>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6" name="图片 48">
              <a:extLst>
                <a:ext uri="{FF2B5EF4-FFF2-40B4-BE49-F238E27FC236}">
                  <a16:creationId xmlns:a16="http://schemas.microsoft.com/office/drawing/2014/main" id="{D13D7B06-B664-4306-BD32-B85899FFD90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9971" b="98699" l="5106" r="89981">
                          <a14:foregroundMark x1="20231" y1="77746" x2="5106" y2="98699"/>
                        </a14:backgroundRemoval>
                      </a14:imgEffect>
                    </a14:imgLayer>
                  </a14:imgProps>
                </a:ext>
              </a:extLst>
            </a:blip>
            <a:srcRect l="11366" t="6943" r="8960" b="3809"/>
            <a:stretch/>
          </p:blipFill>
          <p:spPr>
            <a:xfrm>
              <a:off x="2716981" y="7709207"/>
              <a:ext cx="597775" cy="669614"/>
            </a:xfrm>
            <a:prstGeom prst="ellipse">
              <a:avLst/>
            </a:prstGeom>
          </p:spPr>
        </p:pic>
      </p:grpSp>
      <p:sp>
        <p:nvSpPr>
          <p:cNvPr id="87" name="Google Shape;160;p25">
            <a:extLst>
              <a:ext uri="{FF2B5EF4-FFF2-40B4-BE49-F238E27FC236}">
                <a16:creationId xmlns:a16="http://schemas.microsoft.com/office/drawing/2014/main" id="{6CA8D8E9-D1A2-43C4-9B23-CF4C873D721B}"/>
              </a:ext>
            </a:extLst>
          </p:cNvPr>
          <p:cNvSpPr txBox="1"/>
          <p:nvPr/>
        </p:nvSpPr>
        <p:spPr>
          <a:xfrm>
            <a:off x="1713799" y="8937302"/>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王金凯</a:t>
            </a:r>
            <a:endParaRPr lang="en-US" altLang="zh-CN" sz="800" b="1" dirty="0">
              <a:solidFill>
                <a:schemeClr val="bg1"/>
              </a:solidFill>
            </a:endParaRPr>
          </a:p>
          <a:p>
            <a:pPr marL="0" lvl="0" indent="0" algn="ctr" rtl="0">
              <a:lnSpc>
                <a:spcPct val="115000"/>
              </a:lnSpc>
              <a:spcBef>
                <a:spcPts val="0"/>
              </a:spcBef>
              <a:spcAft>
                <a:spcPts val="0"/>
              </a:spcAft>
              <a:buNone/>
            </a:pPr>
            <a:r>
              <a:rPr lang="zh-CN" altLang="en-US" sz="500" i="1" dirty="0">
                <a:solidFill>
                  <a:schemeClr val="bg1"/>
                </a:solidFill>
              </a:rPr>
              <a:t>中山大学中山医学院</a:t>
            </a:r>
          </a:p>
        </p:txBody>
      </p:sp>
      <p:grpSp>
        <p:nvGrpSpPr>
          <p:cNvPr id="88" name="Group 27">
            <a:extLst>
              <a:ext uri="{FF2B5EF4-FFF2-40B4-BE49-F238E27FC236}">
                <a16:creationId xmlns:a16="http://schemas.microsoft.com/office/drawing/2014/main" id="{2386708E-7FC0-4603-87BF-8BC1E8FAA8C5}"/>
              </a:ext>
            </a:extLst>
          </p:cNvPr>
          <p:cNvGrpSpPr/>
          <p:nvPr/>
        </p:nvGrpSpPr>
        <p:grpSpPr>
          <a:xfrm>
            <a:off x="1482047" y="6919409"/>
            <a:ext cx="693381" cy="817465"/>
            <a:chOff x="4618962" y="4439067"/>
            <a:chExt cx="684000" cy="792000"/>
          </a:xfrm>
        </p:grpSpPr>
        <p:sp>
          <p:nvSpPr>
            <p:cNvPr id="89" name="Oval 28">
              <a:extLst>
                <a:ext uri="{FF2B5EF4-FFF2-40B4-BE49-F238E27FC236}">
                  <a16:creationId xmlns:a16="http://schemas.microsoft.com/office/drawing/2014/main" id="{D9CD1FA2-8229-40CB-9B9B-DA9B7A0EB554}"/>
                </a:ext>
              </a:extLst>
            </p:cNvPr>
            <p:cNvSpPr/>
            <p:nvPr>
              <p:custDataLst>
                <p:tags r:id="rId2"/>
              </p:custDataLst>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29" descr="A person wearing glasses and a suit&#10;&#10;Description automatically generated with medium confidence">
              <a:extLst>
                <a:ext uri="{FF2B5EF4-FFF2-40B4-BE49-F238E27FC236}">
                  <a16:creationId xmlns:a16="http://schemas.microsoft.com/office/drawing/2014/main" id="{A898F061-F0A2-4359-8B25-E66611FA294E}"/>
                </a:ext>
              </a:extLst>
            </p:cNvPr>
            <p:cNvPicPr>
              <a:picLocks noChangeAspect="1"/>
            </p:cNvPicPr>
            <p:nvPr>
              <p:custDataLst>
                <p:tags r:id="rId3"/>
              </p:custDataLst>
            </p:nvPr>
          </p:nvPicPr>
          <p:blipFill>
            <a:blip r:embed="rId25"/>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91" name="Group 23">
            <a:extLst>
              <a:ext uri="{FF2B5EF4-FFF2-40B4-BE49-F238E27FC236}">
                <a16:creationId xmlns:a16="http://schemas.microsoft.com/office/drawing/2014/main" id="{2BF2F49C-247F-478C-BED8-2057AE670871}"/>
              </a:ext>
            </a:extLst>
          </p:cNvPr>
          <p:cNvGrpSpPr/>
          <p:nvPr/>
        </p:nvGrpSpPr>
        <p:grpSpPr>
          <a:xfrm>
            <a:off x="216157" y="8155588"/>
            <a:ext cx="684000" cy="792000"/>
            <a:chOff x="4361335" y="5670994"/>
            <a:chExt cx="684000" cy="792000"/>
          </a:xfrm>
        </p:grpSpPr>
        <p:sp>
          <p:nvSpPr>
            <p:cNvPr id="92" name="Oval 24">
              <a:extLst>
                <a:ext uri="{FF2B5EF4-FFF2-40B4-BE49-F238E27FC236}">
                  <a16:creationId xmlns:a16="http://schemas.microsoft.com/office/drawing/2014/main" id="{5D008376-A79E-47B0-8E8A-2D95AA94E0F8}"/>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25" descr="A person wearing glasses and a suit&#10;&#10;Description automatically generated with medium confidence">
              <a:extLst>
                <a:ext uri="{FF2B5EF4-FFF2-40B4-BE49-F238E27FC236}">
                  <a16:creationId xmlns:a16="http://schemas.microsoft.com/office/drawing/2014/main" id="{26C20A40-AB92-4E0C-8F00-6D2492C9382A}"/>
                </a:ext>
              </a:extLst>
            </p:cNvPr>
            <p:cNvPicPr>
              <a:picLocks noChangeAspect="1"/>
            </p:cNvPicPr>
            <p:nvPr/>
          </p:nvPicPr>
          <p:blipFill>
            <a:blip r:embed="rId26"/>
            <a:srcRect/>
            <a:stretch>
              <a:fillRect/>
            </a:stretch>
          </p:blipFill>
          <p:spPr>
            <a:xfrm>
              <a:off x="4413263" y="5693806"/>
              <a:ext cx="590770" cy="733188"/>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spTree>
    <p:extLst>
      <p:ext uri="{BB962C8B-B14F-4D97-AF65-F5344CB8AC3E}">
        <p14:creationId xmlns:p14="http://schemas.microsoft.com/office/powerpoint/2010/main" val="619992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4" name="Rectangle 3"/>
          <p:cNvSpPr/>
          <p:nvPr/>
        </p:nvSpPr>
        <p:spPr>
          <a:xfrm>
            <a:off x="-19291" y="36429"/>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19291" y="128922"/>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7" name="Graphic 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24" y="36429"/>
            <a:ext cx="453272" cy="358840"/>
          </a:xfrm>
          <a:prstGeom prst="rect">
            <a:avLst/>
          </a:prstGeom>
        </p:spPr>
      </p:pic>
      <p:pic>
        <p:nvPicPr>
          <p:cNvPr id="1026" name="Picture 2"/>
          <p:cNvPicPr>
            <a:picLocks noChangeAspect="1" noChangeArrowheads="1"/>
          </p:cNvPicPr>
          <p:nvPr/>
        </p:nvPicPr>
        <p:blipFill>
          <a:blip r:embed="rId8">
            <a:alphaModFix amt="50000"/>
            <a:lum bright="70000" contrast="-70000"/>
            <a:extLst>
              <a:ext uri="{28A0092B-C50C-407E-A947-70E740481C1C}">
                <a14:useLocalDpi xmlns:a14="http://schemas.microsoft.com/office/drawing/2010/main" val="0"/>
              </a:ext>
            </a:extLst>
          </a:blip>
          <a:srcRect/>
          <a:stretch>
            <a:fillRect/>
          </a:stretch>
        </p:blipFill>
        <p:spPr bwMode="auto">
          <a:xfrm>
            <a:off x="-31267" y="1047579"/>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9">
            <a:alphaModFix amt="10000"/>
            <a:biLevel thresh="25000"/>
          </a:blip>
          <a:stretch>
            <a:fillRect/>
          </a:stretch>
        </p:blipFill>
        <p:spPr>
          <a:xfrm rot="1066978">
            <a:off x="-2961569" y="5706544"/>
            <a:ext cx="9393311" cy="4976565"/>
          </a:xfrm>
          <a:prstGeom prst="rect">
            <a:avLst/>
          </a:prstGeom>
        </p:spPr>
      </p:pic>
      <p:pic>
        <p:nvPicPr>
          <p:cNvPr id="139" name="Google Shape;139;p25"/>
          <p:cNvPicPr preferRelativeResize="0">
            <a:picLocks noChangeAspect="1"/>
          </p:cNvPicPr>
          <p:nvPr/>
        </p:nvPicPr>
        <p:blipFill rotWithShape="1">
          <a:blip r:embed="rId10"/>
          <a:srcRect/>
          <a:stretch>
            <a:fillRect/>
          </a:stretch>
        </p:blipFill>
        <p:spPr>
          <a:xfrm>
            <a:off x="2242403" y="47552"/>
            <a:ext cx="359990" cy="358840"/>
          </a:xfrm>
          <a:prstGeom prst="ellipse">
            <a:avLst/>
          </a:prstGeom>
          <a:noFill/>
          <a:ln>
            <a:noFill/>
          </a:ln>
        </p:spPr>
      </p:pic>
      <p:sp>
        <p:nvSpPr>
          <p:cNvPr id="143" name="Google Shape;143;p25"/>
          <p:cNvSpPr/>
          <p:nvPr/>
        </p:nvSpPr>
        <p:spPr>
          <a:xfrm>
            <a:off x="614769" y="6700940"/>
            <a:ext cx="2370911" cy="395062"/>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4" name="Google Shape;142;p25"/>
          <p:cNvSpPr/>
          <p:nvPr/>
        </p:nvSpPr>
        <p:spPr>
          <a:xfrm>
            <a:off x="-397688" y="9375334"/>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138" name="Google Shape;138;p25"/>
          <p:cNvSpPr txBox="1"/>
          <p:nvPr/>
        </p:nvSpPr>
        <p:spPr>
          <a:xfrm>
            <a:off x="1634396" y="1461459"/>
            <a:ext cx="2028561" cy="641343"/>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marL="0" marR="0" lvl="0" indent="0" algn="l" rtl="0">
              <a:lnSpc>
                <a:spcPct val="150000"/>
              </a:lnSpc>
              <a:spcBef>
                <a:spcPts val="0"/>
              </a:spcBef>
              <a:spcAft>
                <a:spcPts val="0"/>
              </a:spcAft>
              <a:buNone/>
            </a:pPr>
            <a:r>
              <a:rPr lang="zh-CN" sz="800" b="1" dirty="0">
                <a:solidFill>
                  <a:schemeClr val="bg1"/>
                </a:solidFill>
                <a:latin typeface="Times New Roman" panose="02020603050405020304" pitchFamily="18" charset="0"/>
                <a:cs typeface="Times New Roman" panose="02020603050405020304" pitchFamily="18" charset="0"/>
              </a:rPr>
              <a:t>Time：202</a:t>
            </a:r>
            <a:r>
              <a:rPr lang="en-US" altLang="zh-CN" sz="800" b="1" dirty="0">
                <a:solidFill>
                  <a:schemeClr val="bg1"/>
                </a:solidFill>
                <a:latin typeface="Times New Roman" panose="02020603050405020304" pitchFamily="18" charset="0"/>
                <a:cs typeface="Times New Roman" panose="02020603050405020304" pitchFamily="18" charset="0"/>
              </a:rPr>
              <a:t>4</a:t>
            </a:r>
            <a:r>
              <a:rPr lang="zh-CN" sz="800" b="1" dirty="0">
                <a:solidFill>
                  <a:schemeClr val="bg1"/>
                </a:solidFill>
                <a:latin typeface="Times New Roman" panose="02020603050405020304" pitchFamily="18" charset="0"/>
                <a:cs typeface="Times New Roman" panose="02020603050405020304" pitchFamily="18" charset="0"/>
              </a:rPr>
              <a:t>-</a:t>
            </a:r>
            <a:r>
              <a:rPr lang="en-US" altLang="zh-CN" sz="800" b="1" dirty="0">
                <a:solidFill>
                  <a:schemeClr val="bg1"/>
                </a:solidFill>
                <a:latin typeface="Times New Roman" panose="02020603050405020304" pitchFamily="18" charset="0"/>
                <a:cs typeface="Times New Roman" panose="02020603050405020304" pitchFamily="18" charset="0"/>
              </a:rPr>
              <a:t>04-18 </a:t>
            </a:r>
            <a:r>
              <a:rPr lang="en-US" altLang="zh-CN" sz="800" b="1" dirty="0">
                <a:solidFill>
                  <a:schemeClr val="bg1"/>
                </a:solidFill>
              </a:rPr>
              <a:t>10:00-12:00  AM</a:t>
            </a:r>
            <a:endParaRPr lang="en-GB" altLang="zh-CN" sz="8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50000"/>
              </a:lnSpc>
              <a:spcBef>
                <a:spcPts val="0"/>
              </a:spcBef>
              <a:spcAft>
                <a:spcPts val="0"/>
              </a:spcAft>
              <a:buNone/>
            </a:pPr>
            <a:r>
              <a:rPr lang="zh-CN" sz="800" b="1" dirty="0">
                <a:solidFill>
                  <a:schemeClr val="bg1"/>
                </a:solidFill>
                <a:latin typeface="Times New Roman" panose="02020603050405020304" pitchFamily="18" charset="0"/>
                <a:cs typeface="Times New Roman" panose="02020603050405020304" pitchFamily="18" charset="0"/>
              </a:rPr>
              <a:t>Meeting ID:</a:t>
            </a:r>
            <a:r>
              <a:rPr 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 </a:t>
            </a:r>
            <a:r>
              <a:rPr lang="en-US" alt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 536-296-379</a:t>
            </a:r>
          </a:p>
          <a:p>
            <a:pPr marL="0" marR="0" lvl="0" indent="0" algn="l" rtl="0">
              <a:lnSpc>
                <a:spcPct val="150000"/>
              </a:lnSpc>
              <a:spcBef>
                <a:spcPts val="0"/>
              </a:spcBef>
              <a:spcAft>
                <a:spcPts val="0"/>
              </a:spcAft>
              <a:buNone/>
            </a:pPr>
            <a:r>
              <a:rPr lang="en-GB" altLang="zh-CN" sz="800" b="1" dirty="0" err="1">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Bilibili</a:t>
            </a:r>
            <a:r>
              <a:rPr lang="zh-CN" altLang="en-US"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 https://</a:t>
            </a:r>
            <a:r>
              <a:rPr lang="en-US" altLang="zh-CN" sz="800" b="1" dirty="0" err="1">
                <a:solidFill>
                  <a:schemeClr val="bg1"/>
                </a:solidFill>
                <a:latin typeface="Calibri" panose="020F0502020204030204"/>
                <a:ea typeface="Calibri" panose="020F0502020204030204"/>
                <a:cs typeface="Calibri" panose="020F0502020204030204"/>
                <a:sym typeface="Calibri" panose="020F0502020204030204"/>
              </a:rPr>
              <a:t>live.bilibili.com</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/26427894</a:t>
            </a:r>
            <a:endParaRPr lang="en-GB" altLang="zh-CN" sz="800" b="1" dirty="0">
              <a:solidFill>
                <a:schemeClr val="bg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42" name="Google Shape;142;p25"/>
          <p:cNvSpPr/>
          <p:nvPr/>
        </p:nvSpPr>
        <p:spPr>
          <a:xfrm>
            <a:off x="0" y="3191972"/>
            <a:ext cx="2006145" cy="779932"/>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lnSpc>
                <a:spcPct val="150000"/>
              </a:lnSpc>
              <a:spcBef>
                <a:spcPts val="0"/>
              </a:spcBef>
              <a:spcAft>
                <a:spcPts val="0"/>
              </a:spcAft>
              <a:buNone/>
            </a:pPr>
            <a:r>
              <a:rPr lang="en-US" altLang="zh-CN" sz="1100" b="1" dirty="0" err="1">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rPr>
              <a:t>Yunyu</a:t>
            </a:r>
            <a:r>
              <a:rPr lang="en-US" altLang="zh-CN" sz="1100" b="1" dirty="0">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rPr>
              <a:t> Shi</a:t>
            </a:r>
          </a:p>
          <a:p>
            <a:pPr marL="0" marR="0" lvl="0" indent="0" algn="ctr" rtl="0">
              <a:spcBef>
                <a:spcPts val="0"/>
              </a:spcBef>
              <a:spcAft>
                <a:spcPts val="0"/>
              </a:spcAft>
              <a:buNone/>
            </a:pPr>
            <a:r>
              <a:rPr lang="en-US" altLang="zh-CN" sz="900" b="1" dirty="0">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rPr>
              <a:t>Academician of Chinese Academy of Sciences </a:t>
            </a:r>
          </a:p>
          <a:p>
            <a:pPr marL="0" marR="0" lvl="0" indent="0" algn="ctr" rtl="0">
              <a:spcBef>
                <a:spcPts val="0"/>
              </a:spcBef>
              <a:spcAft>
                <a:spcPts val="0"/>
              </a:spcAft>
              <a:buNone/>
            </a:pPr>
            <a:r>
              <a:rPr lang="en-US" altLang="zh-CN" sz="900" b="1" dirty="0">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rPr>
              <a:t>University of Science and Technology of China</a:t>
            </a:r>
          </a:p>
          <a:p>
            <a:pPr marL="0" marR="0" lvl="0" indent="0" algn="ctr" rtl="0">
              <a:spcBef>
                <a:spcPts val="0"/>
              </a:spcBef>
              <a:spcAft>
                <a:spcPts val="0"/>
              </a:spcAft>
              <a:buNone/>
            </a:pPr>
            <a:endParaRPr lang="en-US" altLang="zh-CN" sz="700" b="1" dirty="0">
              <a:solidFill>
                <a:schemeClr val="lt1"/>
              </a:solidFill>
              <a:effectLst>
                <a:outerShdw blurRad="373812" dist="38100" algn="l" rotWithShape="0">
                  <a:prstClr val="black"/>
                </a:outerShdw>
              </a:effectLst>
              <a:latin typeface="Times New Roman" panose="02020603050405020304" pitchFamily="18" charset="0"/>
              <a:cs typeface="Times New Roman" panose="02020603050405020304" pitchFamily="18" charset="0"/>
            </a:endParaRPr>
          </a:p>
        </p:txBody>
      </p:sp>
      <p:graphicFrame>
        <p:nvGraphicFramePr>
          <p:cNvPr id="2" name="Table 2"/>
          <p:cNvGraphicFramePr>
            <a:graphicFrameLocks noGrp="1"/>
          </p:cNvGraphicFramePr>
          <p:nvPr/>
        </p:nvGraphicFramePr>
        <p:xfrm>
          <a:off x="3980929" y="0"/>
          <a:ext cx="996187" cy="1854200"/>
        </p:xfrm>
        <a:graphic>
          <a:graphicData uri="http://schemas.openxmlformats.org/drawingml/2006/table">
            <a:tbl>
              <a:tblPr firstRow="1" bandRow="1">
                <a:tableStyleId>{5C22544A-7EE6-4342-B048-85BDC9FD1C3A}</a:tableStyleId>
              </a:tblPr>
              <a:tblGrid>
                <a:gridCol w="996187">
                  <a:extLst>
                    <a:ext uri="{9D8B030D-6E8A-4147-A177-3AD203B41FA5}">
                      <a16:colId xmlns:a16="http://schemas.microsoft.com/office/drawing/2014/main" val="20000"/>
                    </a:ext>
                  </a:extLst>
                </a:gridCol>
              </a:tblGrid>
              <a:tr h="370840">
                <a:tc>
                  <a:txBody>
                    <a:bodyPr/>
                    <a:lstStyle/>
                    <a:p>
                      <a:endParaRPr lang="en-US" dirty="0"/>
                    </a:p>
                  </a:txBody>
                  <a:tcPr>
                    <a:solidFill>
                      <a:srgbClr val="548135"/>
                    </a:solidFill>
                  </a:tcPr>
                </a:tc>
                <a:extLst>
                  <a:ext uri="{0D108BD9-81ED-4DB2-BD59-A6C34878D82A}">
                    <a16:rowId xmlns:a16="http://schemas.microsoft.com/office/drawing/2014/main" val="10000"/>
                  </a:ext>
                </a:extLst>
              </a:tr>
              <a:tr h="370840">
                <a:tc>
                  <a:txBody>
                    <a:bodyPr/>
                    <a:lstStyle/>
                    <a:p>
                      <a:endParaRPr lang="en-US" dirty="0"/>
                    </a:p>
                  </a:txBody>
                  <a:tcPr>
                    <a:solidFill>
                      <a:srgbClr val="A5FF69"/>
                    </a:solidFill>
                  </a:tcPr>
                </a:tc>
                <a:extLst>
                  <a:ext uri="{0D108BD9-81ED-4DB2-BD59-A6C34878D82A}">
                    <a16:rowId xmlns:a16="http://schemas.microsoft.com/office/drawing/2014/main" val="10001"/>
                  </a:ext>
                </a:extLst>
              </a:tr>
              <a:tr h="370840">
                <a:tc>
                  <a:txBody>
                    <a:bodyPr/>
                    <a:lstStyle/>
                    <a:p>
                      <a:endParaRPr lang="en-US" dirty="0"/>
                    </a:p>
                  </a:txBody>
                  <a:tcPr>
                    <a:solidFill>
                      <a:srgbClr val="223516"/>
                    </a:solidFill>
                  </a:tcPr>
                </a:tc>
                <a:extLst>
                  <a:ext uri="{0D108BD9-81ED-4DB2-BD59-A6C34878D82A}">
                    <a16:rowId xmlns:a16="http://schemas.microsoft.com/office/drawing/2014/main" val="10002"/>
                  </a:ext>
                </a:extLst>
              </a:tr>
              <a:tr h="370840">
                <a:tc>
                  <a:txBody>
                    <a:bodyPr/>
                    <a:lstStyle/>
                    <a:p>
                      <a:endParaRPr lang="en-US" dirty="0"/>
                    </a:p>
                  </a:txBody>
                  <a:tcPr>
                    <a:solidFill>
                      <a:srgbClr val="8BE19A"/>
                    </a:solidFill>
                  </a:tcPr>
                </a:tc>
                <a:extLst>
                  <a:ext uri="{0D108BD9-81ED-4DB2-BD59-A6C34878D82A}">
                    <a16:rowId xmlns:a16="http://schemas.microsoft.com/office/drawing/2014/main" val="10003"/>
                  </a:ext>
                </a:extLst>
              </a:tr>
              <a:tr h="370840">
                <a:tc>
                  <a:txBody>
                    <a:bodyPr/>
                    <a:lstStyle/>
                    <a:p>
                      <a:endParaRPr lang="en-US" dirty="0"/>
                    </a:p>
                  </a:txBody>
                  <a:tcPr>
                    <a:solidFill>
                      <a:srgbClr val="4AD9B0"/>
                    </a:solidFill>
                  </a:tcPr>
                </a:tc>
                <a:extLst>
                  <a:ext uri="{0D108BD9-81ED-4DB2-BD59-A6C34878D82A}">
                    <a16:rowId xmlns:a16="http://schemas.microsoft.com/office/drawing/2014/main" val="10004"/>
                  </a:ext>
                </a:extLst>
              </a:tr>
            </a:tbl>
          </a:graphicData>
        </a:graphic>
      </p:graphicFrame>
      <p:pic>
        <p:nvPicPr>
          <p:cNvPr id="35" name="Google Shape;139;p25"/>
          <p:cNvPicPr preferRelativeResize="0">
            <a:picLocks noChangeAspect="1"/>
          </p:cNvPicPr>
          <p:nvPr/>
        </p:nvPicPr>
        <p:blipFill rotWithShape="1">
          <a:blip r:embed="rId10"/>
          <a:srcRect/>
          <a:stretch>
            <a:fillRect/>
          </a:stretch>
        </p:blipFill>
        <p:spPr>
          <a:xfrm>
            <a:off x="1015364" y="9382753"/>
            <a:ext cx="342637" cy="341543"/>
          </a:xfrm>
          <a:prstGeom prst="ellipse">
            <a:avLst/>
          </a:prstGeom>
          <a:noFill/>
          <a:ln>
            <a:noFill/>
          </a:ln>
        </p:spPr>
      </p:pic>
      <p:pic>
        <p:nvPicPr>
          <p:cNvPr id="6" name="图片 5">
            <a:extLst>
              <a:ext uri="{FF2B5EF4-FFF2-40B4-BE49-F238E27FC236}">
                <a16:creationId xmlns:a16="http://schemas.microsoft.com/office/drawing/2014/main" id="{8A91FD40-7D0D-FFB2-D675-95FFF4191924}"/>
              </a:ext>
            </a:extLst>
          </p:cNvPr>
          <p:cNvPicPr>
            <a:picLocks noChangeAspect="1"/>
          </p:cNvPicPr>
          <p:nvPr/>
        </p:nvPicPr>
        <p:blipFill rotWithShape="1">
          <a:blip r:embed="rId11">
            <a:extLst>
              <a:ext uri="{28A0092B-C50C-407E-A947-70E740481C1C}">
                <a14:useLocalDpi xmlns:a14="http://schemas.microsoft.com/office/drawing/2010/main" val="0"/>
              </a:ext>
            </a:extLst>
          </a:blip>
          <a:srcRect l="9422" t="8117" r="10100" b="11709"/>
          <a:stretch>
            <a:fillRect/>
          </a:stretch>
        </p:blipFill>
        <p:spPr>
          <a:xfrm>
            <a:off x="2708668" y="40924"/>
            <a:ext cx="351185" cy="349850"/>
          </a:xfrm>
          <a:prstGeom prst="ellipse">
            <a:avLst/>
          </a:prstGeom>
        </p:spPr>
      </p:pic>
      <p:pic>
        <p:nvPicPr>
          <p:cNvPr id="8" name="Picture 2" descr="中山大学孙逸仙纪念医院深汕中心医院2020年行政后勤岗位招聘启事 第二批">
            <a:extLst>
              <a:ext uri="{FF2B5EF4-FFF2-40B4-BE49-F238E27FC236}">
                <a16:creationId xmlns:a16="http://schemas.microsoft.com/office/drawing/2014/main" id="{8FD97063-A5E4-28AE-78CA-E754B2F819E9}"/>
              </a:ext>
            </a:extLst>
          </p:cNvPr>
          <p:cNvPicPr>
            <a:picLocks noChangeAspect="1" noChangeArrowheads="1"/>
          </p:cNvPicPr>
          <p:nvPr/>
        </p:nvPicPr>
        <p:blipFill>
          <a:blip r:embed="rId12">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3117083" y="25895"/>
            <a:ext cx="485843" cy="402154"/>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899A48B-AAD6-3BEE-6ACF-556BC35AEB5C}"/>
              </a:ext>
            </a:extLst>
          </p:cNvPr>
          <p:cNvPicPr>
            <a:picLocks noChangeAspect="1"/>
          </p:cNvPicPr>
          <p:nvPr/>
        </p:nvPicPr>
        <p:blipFill rotWithShape="1">
          <a:blip r:embed="rId11">
            <a:extLst>
              <a:ext uri="{28A0092B-C50C-407E-A947-70E740481C1C}">
                <a14:useLocalDpi xmlns:a14="http://schemas.microsoft.com/office/drawing/2010/main" val="0"/>
              </a:ext>
            </a:extLst>
          </a:blip>
          <a:srcRect l="9422" t="8117" r="10100" b="11709"/>
          <a:stretch>
            <a:fillRect/>
          </a:stretch>
        </p:blipFill>
        <p:spPr>
          <a:xfrm>
            <a:off x="1438287" y="9382753"/>
            <a:ext cx="351185" cy="349850"/>
          </a:xfrm>
          <a:prstGeom prst="ellipse">
            <a:avLst/>
          </a:prstGeom>
        </p:spPr>
      </p:pic>
      <p:pic>
        <p:nvPicPr>
          <p:cNvPr id="25" name="Picture 2" descr="中山大学孙逸仙纪念医院深汕中心医院2020年行政后勤岗位招聘启事 第二批">
            <a:extLst>
              <a:ext uri="{FF2B5EF4-FFF2-40B4-BE49-F238E27FC236}">
                <a16:creationId xmlns:a16="http://schemas.microsoft.com/office/drawing/2014/main" id="{47DB9154-8687-9B93-5226-67503263667E}"/>
              </a:ext>
            </a:extLst>
          </p:cNvPr>
          <p:cNvPicPr>
            <a:picLocks noChangeAspect="1" noChangeArrowheads="1"/>
          </p:cNvPicPr>
          <p:nvPr/>
        </p:nvPicPr>
        <p:blipFill>
          <a:blip r:embed="rId12">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1893011" y="9370065"/>
            <a:ext cx="420112" cy="347746"/>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73D52754-0A93-4B16-BDE8-1D278548A9BD}"/>
              </a:ext>
            </a:extLst>
          </p:cNvPr>
          <p:cNvSpPr txBox="1"/>
          <p:nvPr/>
        </p:nvSpPr>
        <p:spPr>
          <a:xfrm>
            <a:off x="17081" y="4034976"/>
            <a:ext cx="3650936" cy="2839239"/>
          </a:xfrm>
          <a:prstGeom prst="rect">
            <a:avLst/>
          </a:prstGeom>
          <a:noFill/>
        </p:spPr>
        <p:txBody>
          <a:bodyPr wrap="square" rtlCol="0">
            <a:spAutoFit/>
          </a:bodyPr>
          <a:lstStyle/>
          <a:p>
            <a:pPr algn="ctr"/>
            <a:r>
              <a:rPr lang="en-US" altLang="zh-CN" sz="1050" b="1" dirty="0">
                <a:solidFill>
                  <a:schemeClr val="lt1"/>
                </a:solidFill>
                <a:effectLst>
                  <a:outerShdw blurRad="373812" dist="38100" algn="l" rotWithShape="0">
                    <a:prstClr val="black"/>
                  </a:outerShdw>
                </a:effectLst>
                <a:latin typeface="Calibri" panose="020F0502020204030204"/>
                <a:cs typeface="Calibri" panose="020F0502020204030204"/>
              </a:rPr>
              <a:t>Abstract</a:t>
            </a:r>
            <a:endParaRPr lang="en-US" altLang="zh-CN" sz="9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sz="800" dirty="0">
                <a:solidFill>
                  <a:schemeClr val="bg1"/>
                </a:solidFill>
                <a:latin typeface="Times New Roman" panose="02020603050405020304" pitchFamily="18" charset="0"/>
                <a:cs typeface="Times New Roman" panose="02020603050405020304" pitchFamily="18" charset="0"/>
              </a:rPr>
              <a:t>   China is entering an aging society, and various degenerative diseases, including metabolic diseases, neurodegenerative diseases, cardiovascular and cerebrovascular diseases, and tumors, are seriously affecting people's health. The molecular and cellular mechanism of aging is an unresolved, fascinating and important issue in basic biology; it is a national strategic demand for people's life and health to explore the regulatory factors of healthy aging to the evolution of degenerative diseases, and to provide theoretical and practical basis for the early clinical diagnosis and intervention of aging and degenerative diseases. </a:t>
            </a:r>
          </a:p>
          <a:p>
            <a:r>
              <a:rPr lang="en-US" altLang="zh-CN" sz="800" dirty="0">
                <a:solidFill>
                  <a:schemeClr val="bg1"/>
                </a:solidFill>
                <a:latin typeface="Times New Roman" panose="02020603050405020304" pitchFamily="18" charset="0"/>
                <a:cs typeface="Times New Roman" panose="02020603050405020304" pitchFamily="18" charset="0"/>
              </a:rPr>
              <a:t>    Although there are many different kinds of degenerative diseases, they are often accompanied by mitochondrial dysfunction-activation of inflammatory vesicles-leading to chronic inflammation-causing degenerative diseases. All of this is genetically or epigenetically regulated. Clinical data suggests that although the genome mutates, mutations cause only 5-10% of degenerative diseases with age. Epigenetic regulation related to nutrient metabolism, exercise, and environment is key. Aging-induced mitochondrial dysfunction is important in the development of many degenerative diseases. Epigenetic regulation of the nuclear genome has been studied for many years, and we focus on epigenetic regulation of the mitochondrial genome. We take the structure and function study of methylation modification of rRNA in mitochondria as an example to illustrate the relationship between epigenetic regulation of the mitochondrial genome and type 2 diabetes mellitus and neurological cognitive dysfunction.</a:t>
            </a:r>
            <a:endParaRPr lang="zh-CN" altLang="en-US" sz="800" dirty="0">
              <a:solidFill>
                <a:schemeClr val="bg1"/>
              </a:solidFill>
              <a:latin typeface="Times New Roman" panose="02020603050405020304" pitchFamily="18" charset="0"/>
              <a:cs typeface="Times New Roman" panose="02020603050405020304" pitchFamily="18" charset="0"/>
            </a:endParaRPr>
          </a:p>
        </p:txBody>
      </p:sp>
      <p:sp>
        <p:nvSpPr>
          <p:cNvPr id="42" name="Google Shape;160;p25">
            <a:extLst>
              <a:ext uri="{FF2B5EF4-FFF2-40B4-BE49-F238E27FC236}">
                <a16:creationId xmlns:a16="http://schemas.microsoft.com/office/drawing/2014/main" id="{4F29419F-DCFE-4D16-94C5-54EC960D6552}"/>
              </a:ext>
            </a:extLst>
          </p:cNvPr>
          <p:cNvSpPr txBox="1"/>
          <p:nvPr/>
        </p:nvSpPr>
        <p:spPr>
          <a:xfrm>
            <a:off x="1264110" y="7731525"/>
            <a:ext cx="112141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Lin Huang</a:t>
            </a:r>
            <a:endParaRPr lang="zh-CN" altLang="en-US" sz="800"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sym typeface="+mn-ea"/>
              </a:rPr>
              <a:t>Sun </a:t>
            </a:r>
            <a:r>
              <a:rPr lang="en-US" sz="500" i="1" dirty="0" err="1">
                <a:solidFill>
                  <a:schemeClr val="bg1"/>
                </a:solidFill>
                <a:sym typeface="+mn-ea"/>
              </a:rPr>
              <a:t>Yat</a:t>
            </a:r>
            <a:r>
              <a:rPr lang="en-US" sz="500" i="1" dirty="0">
                <a:solidFill>
                  <a:schemeClr val="bg1"/>
                </a:solidFill>
                <a:sym typeface="+mn-ea"/>
              </a:rPr>
              <a:t>-Sen Memorial Hospital, </a:t>
            </a:r>
          </a:p>
          <a:p>
            <a:pPr marL="0" lvl="0" indent="0" algn="ctr" rtl="0">
              <a:lnSpc>
                <a:spcPct val="115000"/>
              </a:lnSpc>
              <a:spcBef>
                <a:spcPts val="0"/>
              </a:spcBef>
              <a:spcAft>
                <a:spcPts val="0"/>
              </a:spcAft>
              <a:buNone/>
            </a:pPr>
            <a:r>
              <a:rPr lang="en-US" sz="500" i="1" dirty="0">
                <a:solidFill>
                  <a:schemeClr val="bg1"/>
                </a:solidFill>
                <a:sym typeface="+mn-ea"/>
              </a:rPr>
              <a:t>Sun </a:t>
            </a:r>
            <a:r>
              <a:rPr lang="en-US" sz="500" i="1" dirty="0" err="1">
                <a:solidFill>
                  <a:schemeClr val="bg1"/>
                </a:solidFill>
                <a:sym typeface="+mn-ea"/>
              </a:rPr>
              <a:t>Yat</a:t>
            </a:r>
            <a:r>
              <a:rPr lang="en-US" sz="500" i="1" dirty="0">
                <a:solidFill>
                  <a:schemeClr val="bg1"/>
                </a:solidFill>
                <a:sym typeface="+mn-ea"/>
              </a:rPr>
              <a:t>-Sen University</a:t>
            </a:r>
          </a:p>
          <a:p>
            <a:pPr marL="0" lvl="0" indent="0" algn="ctr" rtl="0">
              <a:lnSpc>
                <a:spcPct val="115000"/>
              </a:lnSpc>
              <a:spcBef>
                <a:spcPts val="0"/>
              </a:spcBef>
              <a:spcAft>
                <a:spcPts val="0"/>
              </a:spcAft>
              <a:buNone/>
            </a:pPr>
            <a:endParaRPr sz="500" i="1" dirty="0">
              <a:solidFill>
                <a:schemeClr val="bg1"/>
              </a:solidFill>
            </a:endParaRPr>
          </a:p>
        </p:txBody>
      </p:sp>
      <p:pic>
        <p:nvPicPr>
          <p:cNvPr id="61" name="图片 53">
            <a:extLst>
              <a:ext uri="{FF2B5EF4-FFF2-40B4-BE49-F238E27FC236}">
                <a16:creationId xmlns:a16="http://schemas.microsoft.com/office/drawing/2014/main" id="{15EA0CCE-C8AF-4FC6-B127-3BD2AD181B4E}"/>
              </a:ext>
            </a:extLst>
          </p:cNvPr>
          <p:cNvPicPr>
            <a:picLocks noChangeAspect="1"/>
          </p:cNvPicPr>
          <p:nvPr/>
        </p:nvPicPr>
        <p:blipFill rotWithShape="1">
          <a:blip r:embed="rId13"/>
          <a:srcRect l="3171" t="3554" r="2556" b="2805"/>
          <a:stretch/>
        </p:blipFill>
        <p:spPr>
          <a:xfrm>
            <a:off x="2705489" y="2123109"/>
            <a:ext cx="741475" cy="736503"/>
          </a:xfrm>
          <a:prstGeom prst="rect">
            <a:avLst/>
          </a:prstGeom>
        </p:spPr>
      </p:pic>
      <p:sp>
        <p:nvSpPr>
          <p:cNvPr id="57" name="Google Shape;159;p25">
            <a:extLst>
              <a:ext uri="{FF2B5EF4-FFF2-40B4-BE49-F238E27FC236}">
                <a16:creationId xmlns:a16="http://schemas.microsoft.com/office/drawing/2014/main" id="{54C5E9D2-0AD9-4E13-A893-F908069CAE59}"/>
              </a:ext>
            </a:extLst>
          </p:cNvPr>
          <p:cNvSpPr txBox="1"/>
          <p:nvPr/>
        </p:nvSpPr>
        <p:spPr>
          <a:xfrm>
            <a:off x="674140" y="8927841"/>
            <a:ext cx="1293802"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indent="0" algn="ctr">
              <a:lnSpc>
                <a:spcPct val="115000"/>
              </a:lnSpc>
              <a:buNone/>
            </a:pPr>
            <a:r>
              <a:rPr lang="en-US" sz="800" b="1" dirty="0" err="1">
                <a:solidFill>
                  <a:schemeClr val="bg1"/>
                </a:solidFill>
              </a:rPr>
              <a:t>Xiaoron</a:t>
            </a:r>
            <a:r>
              <a:rPr lang="en-US" sz="800" b="1" dirty="0">
                <a:solidFill>
                  <a:schemeClr val="bg1"/>
                </a:solidFill>
              </a:rPr>
              <a:t> Zhang</a:t>
            </a:r>
          </a:p>
          <a:p>
            <a:pPr marL="0" lvl="0" indent="0" algn="ctr" rtl="0">
              <a:lnSpc>
                <a:spcPct val="115000"/>
              </a:lnSpc>
              <a:spcBef>
                <a:spcPts val="0"/>
              </a:spcBef>
              <a:spcAft>
                <a:spcPts val="0"/>
              </a:spcAft>
              <a:buNone/>
            </a:pPr>
            <a:r>
              <a:rPr lang="en-US" altLang="zh-CN" sz="500" i="1" dirty="0">
                <a:solidFill>
                  <a:schemeClr val="bg1"/>
                </a:solidFill>
                <a:sym typeface="+mn-ea"/>
              </a:rPr>
              <a:t>Institute of Hematology, Chinese Academy of Medical Sciences</a:t>
            </a:r>
            <a:endParaRPr lang="en-US" sz="900" i="1" dirty="0">
              <a:solidFill>
                <a:schemeClr val="bg1"/>
              </a:solidFill>
            </a:endParaRPr>
          </a:p>
        </p:txBody>
      </p:sp>
      <p:sp>
        <p:nvSpPr>
          <p:cNvPr id="50" name="Google Shape;159;p25">
            <a:extLst>
              <a:ext uri="{FF2B5EF4-FFF2-40B4-BE49-F238E27FC236}">
                <a16:creationId xmlns:a16="http://schemas.microsoft.com/office/drawing/2014/main" id="{6734E45C-33FC-4CB7-86B3-1407804C811F}"/>
              </a:ext>
            </a:extLst>
          </p:cNvPr>
          <p:cNvSpPr txBox="1"/>
          <p:nvPr/>
        </p:nvSpPr>
        <p:spPr>
          <a:xfrm>
            <a:off x="2556953" y="8921038"/>
            <a:ext cx="1121410" cy="49911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Zhichao Miao</a:t>
            </a:r>
          </a:p>
          <a:p>
            <a:pPr marL="0" lvl="0" indent="0" algn="ctr" rtl="0">
              <a:lnSpc>
                <a:spcPct val="115000"/>
              </a:lnSpc>
              <a:spcBef>
                <a:spcPts val="0"/>
              </a:spcBef>
              <a:spcAft>
                <a:spcPts val="0"/>
              </a:spcAft>
              <a:buNone/>
            </a:pPr>
            <a:r>
              <a:rPr lang="en-US" altLang="zh-CN" sz="500" i="1" dirty="0">
                <a:solidFill>
                  <a:schemeClr val="bg1"/>
                </a:solidFill>
                <a:sym typeface="+mn-ea"/>
              </a:rPr>
              <a:t>Guangzhou Laboratory</a:t>
            </a:r>
            <a:endParaRPr lang="en-US" altLang="zh-CN" sz="500" i="1" dirty="0">
              <a:solidFill>
                <a:schemeClr val="bg1"/>
              </a:solidFill>
            </a:endParaRPr>
          </a:p>
          <a:p>
            <a:pPr marL="0" lvl="0" indent="0" algn="ctr" rtl="0">
              <a:lnSpc>
                <a:spcPct val="115000"/>
              </a:lnSpc>
              <a:spcBef>
                <a:spcPts val="0"/>
              </a:spcBef>
              <a:spcAft>
                <a:spcPts val="0"/>
              </a:spcAft>
              <a:buNone/>
            </a:pPr>
            <a:r>
              <a:rPr lang="en-US" altLang="zh-CN" sz="500" i="1" dirty="0">
                <a:solidFill>
                  <a:schemeClr val="bg1"/>
                </a:solidFill>
                <a:sym typeface="+mn-ea"/>
              </a:rPr>
              <a:t>Guangzhou Medical University</a:t>
            </a:r>
            <a:endParaRPr lang="en-US" sz="900" i="1" dirty="0">
              <a:solidFill>
                <a:schemeClr val="bg1"/>
              </a:solidFill>
            </a:endParaRPr>
          </a:p>
        </p:txBody>
      </p:sp>
      <p:sp>
        <p:nvSpPr>
          <p:cNvPr id="78" name="Google Shape;133;p25">
            <a:extLst>
              <a:ext uri="{FF2B5EF4-FFF2-40B4-BE49-F238E27FC236}">
                <a16:creationId xmlns:a16="http://schemas.microsoft.com/office/drawing/2014/main" id="{5B1B3BBF-E09F-4CDD-8C7A-531D6F217FB9}"/>
              </a:ext>
            </a:extLst>
          </p:cNvPr>
          <p:cNvSpPr/>
          <p:nvPr/>
        </p:nvSpPr>
        <p:spPr>
          <a:xfrm>
            <a:off x="-31267" y="625340"/>
            <a:ext cx="3678046" cy="1013582"/>
          </a:xfrm>
          <a:prstGeom prst="rect">
            <a:avLst/>
          </a:prstGeom>
          <a:noFill/>
          <a:ln>
            <a:noFill/>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rPr>
              <a:t>Epigenetic regulation of the mitochondrial genome and degenerative diseases</a:t>
            </a:r>
            <a:endParaRPr lang="zh-CN" altLang="en-US" b="1" dirty="0">
              <a:solidFill>
                <a:schemeClr val="lt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pic>
        <p:nvPicPr>
          <p:cNvPr id="52" name="图片 51">
            <a:extLst>
              <a:ext uri="{FF2B5EF4-FFF2-40B4-BE49-F238E27FC236}">
                <a16:creationId xmlns:a16="http://schemas.microsoft.com/office/drawing/2014/main" id="{02A6E9A6-3BDA-4BEC-B258-D25ADB71C3C6}"/>
              </a:ext>
            </a:extLst>
          </p:cNvPr>
          <p:cNvPicPr>
            <a:picLocks noChangeAspect="1"/>
          </p:cNvPicPr>
          <p:nvPr/>
        </p:nvPicPr>
        <p:blipFill>
          <a:blip r:embed="rId14"/>
          <a:srcRect l="1086" t="22516" r="1086" b="25936"/>
          <a:stretch>
            <a:fillRect/>
          </a:stretch>
        </p:blipFill>
        <p:spPr>
          <a:xfrm>
            <a:off x="1015364" y="9788214"/>
            <a:ext cx="803077" cy="287357"/>
          </a:xfrm>
          <a:custGeom>
            <a:avLst/>
            <a:gdLst>
              <a:gd name="connsiteX0" fmla="*/ 18097 w 1202400"/>
              <a:gd name="connsiteY0" fmla="*/ 0 h 396000"/>
              <a:gd name="connsiteX1" fmla="*/ 1184303 w 1202400"/>
              <a:gd name="connsiteY1" fmla="*/ 0 h 396000"/>
              <a:gd name="connsiteX2" fmla="*/ 1202400 w 1202400"/>
              <a:gd name="connsiteY2" fmla="*/ 18097 h 396000"/>
              <a:gd name="connsiteX3" fmla="*/ 1202400 w 1202400"/>
              <a:gd name="connsiteY3" fmla="*/ 377903 h 396000"/>
              <a:gd name="connsiteX4" fmla="*/ 1184303 w 1202400"/>
              <a:gd name="connsiteY4" fmla="*/ 396000 h 396000"/>
              <a:gd name="connsiteX5" fmla="*/ 18097 w 1202400"/>
              <a:gd name="connsiteY5" fmla="*/ 396000 h 396000"/>
              <a:gd name="connsiteX6" fmla="*/ 0 w 1202400"/>
              <a:gd name="connsiteY6" fmla="*/ 377903 h 396000"/>
              <a:gd name="connsiteX7" fmla="*/ 0 w 1202400"/>
              <a:gd name="connsiteY7" fmla="*/ 18097 h 396000"/>
              <a:gd name="connsiteX8" fmla="*/ 18097 w 1202400"/>
              <a:gd name="connsiteY8" fmla="*/ 0 h 3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400" h="396000">
                <a:moveTo>
                  <a:pt x="18097" y="0"/>
                </a:moveTo>
                <a:lnTo>
                  <a:pt x="1184303" y="0"/>
                </a:lnTo>
                <a:cubicBezTo>
                  <a:pt x="1194298" y="0"/>
                  <a:pt x="1202400" y="8102"/>
                  <a:pt x="1202400" y="18097"/>
                </a:cubicBezTo>
                <a:lnTo>
                  <a:pt x="1202400" y="377903"/>
                </a:lnTo>
                <a:cubicBezTo>
                  <a:pt x="1202400" y="387898"/>
                  <a:pt x="1194298" y="396000"/>
                  <a:pt x="1184303" y="396000"/>
                </a:cubicBezTo>
                <a:lnTo>
                  <a:pt x="18097" y="396000"/>
                </a:lnTo>
                <a:cubicBezTo>
                  <a:pt x="8102" y="396000"/>
                  <a:pt x="0" y="387898"/>
                  <a:pt x="0" y="377903"/>
                </a:cubicBezTo>
                <a:lnTo>
                  <a:pt x="0" y="18097"/>
                </a:lnTo>
                <a:cubicBezTo>
                  <a:pt x="0" y="8102"/>
                  <a:pt x="8102" y="0"/>
                  <a:pt x="18097" y="0"/>
                </a:cubicBezTo>
                <a:close/>
              </a:path>
            </a:pathLst>
          </a:custGeom>
        </p:spPr>
      </p:pic>
      <p:pic>
        <p:nvPicPr>
          <p:cNvPr id="53" name="图片 52">
            <a:extLst>
              <a:ext uri="{FF2B5EF4-FFF2-40B4-BE49-F238E27FC236}">
                <a16:creationId xmlns:a16="http://schemas.microsoft.com/office/drawing/2014/main" id="{755225BC-2741-4A0D-A4EA-B02C60EA8ED8}"/>
              </a:ext>
            </a:extLst>
          </p:cNvPr>
          <p:cNvPicPr>
            <a:picLocks noChangeAspect="1"/>
          </p:cNvPicPr>
          <p:nvPr/>
        </p:nvPicPr>
        <p:blipFill>
          <a:blip r:embed="rId15"/>
          <a:stretch>
            <a:fillRect/>
          </a:stretch>
        </p:blipFill>
        <p:spPr>
          <a:xfrm>
            <a:off x="38205" y="9786726"/>
            <a:ext cx="923105" cy="282916"/>
          </a:xfrm>
          <a:prstGeom prst="rect">
            <a:avLst/>
          </a:prstGeom>
        </p:spPr>
      </p:pic>
      <p:pic>
        <p:nvPicPr>
          <p:cNvPr id="55" name="图片 54">
            <a:extLst>
              <a:ext uri="{FF2B5EF4-FFF2-40B4-BE49-F238E27FC236}">
                <a16:creationId xmlns:a16="http://schemas.microsoft.com/office/drawing/2014/main" id="{B249FB16-F916-4056-9385-9500D43926E5}"/>
              </a:ext>
            </a:extLst>
          </p:cNvPr>
          <p:cNvPicPr>
            <a:picLocks noChangeAspect="1"/>
          </p:cNvPicPr>
          <p:nvPr/>
        </p:nvPicPr>
        <p:blipFill>
          <a:blip r:embed="rId16"/>
          <a:stretch>
            <a:fillRect/>
          </a:stretch>
        </p:blipFill>
        <p:spPr>
          <a:xfrm>
            <a:off x="2802540" y="9808445"/>
            <a:ext cx="774259" cy="268247"/>
          </a:xfrm>
          <a:prstGeom prst="rect">
            <a:avLst/>
          </a:prstGeom>
        </p:spPr>
      </p:pic>
      <p:pic>
        <p:nvPicPr>
          <p:cNvPr id="62" name="图片 61">
            <a:extLst>
              <a:ext uri="{FF2B5EF4-FFF2-40B4-BE49-F238E27FC236}">
                <a16:creationId xmlns:a16="http://schemas.microsoft.com/office/drawing/2014/main" id="{B6BAD8A5-1D83-44CB-A2A0-64A188B3FA99}"/>
              </a:ext>
            </a:extLst>
          </p:cNvPr>
          <p:cNvPicPr>
            <a:picLocks noChangeAspect="1"/>
          </p:cNvPicPr>
          <p:nvPr/>
        </p:nvPicPr>
        <p:blipFill>
          <a:blip r:embed="rId17"/>
          <a:stretch>
            <a:fillRect/>
          </a:stretch>
        </p:blipFill>
        <p:spPr>
          <a:xfrm>
            <a:off x="1852120" y="9793338"/>
            <a:ext cx="844491" cy="287287"/>
          </a:xfrm>
          <a:prstGeom prst="rect">
            <a:avLst/>
          </a:prstGeom>
        </p:spPr>
      </p:pic>
      <p:sp>
        <p:nvSpPr>
          <p:cNvPr id="47" name="Google Shape;160;p25">
            <a:extLst>
              <a:ext uri="{FF2B5EF4-FFF2-40B4-BE49-F238E27FC236}">
                <a16:creationId xmlns:a16="http://schemas.microsoft.com/office/drawing/2014/main" id="{E11FF5E2-E127-4E3C-B436-DB9C28D89F6A}"/>
              </a:ext>
            </a:extLst>
          </p:cNvPr>
          <p:cNvSpPr txBox="1"/>
          <p:nvPr/>
        </p:nvSpPr>
        <p:spPr>
          <a:xfrm>
            <a:off x="-169222" y="8933612"/>
            <a:ext cx="1245656"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800" b="1" dirty="0">
                <a:solidFill>
                  <a:schemeClr val="bg1"/>
                </a:solidFill>
              </a:rPr>
              <a:t>Jianhua Yang</a:t>
            </a:r>
            <a:endParaRPr sz="800" b="1" dirty="0">
              <a:solidFill>
                <a:schemeClr val="bg1"/>
              </a:solidFill>
            </a:endParaRPr>
          </a:p>
          <a:p>
            <a:pPr marL="0" lvl="0" indent="0" algn="ctr" rtl="0">
              <a:lnSpc>
                <a:spcPct val="115000"/>
              </a:lnSpc>
              <a:spcBef>
                <a:spcPts val="0"/>
              </a:spcBef>
              <a:spcAft>
                <a:spcPts val="0"/>
              </a:spcAft>
              <a:buNone/>
            </a:pPr>
            <a:r>
              <a:rPr lang="en-US" sz="500" i="1" dirty="0">
                <a:solidFill>
                  <a:schemeClr val="bg1"/>
                </a:solidFill>
              </a:rPr>
              <a:t>Sun Yat-Sen University</a:t>
            </a:r>
            <a:endParaRPr sz="500" i="1" dirty="0">
              <a:solidFill>
                <a:schemeClr val="bg1"/>
              </a:solidFill>
            </a:endParaRPr>
          </a:p>
        </p:txBody>
      </p:sp>
      <p:pic>
        <p:nvPicPr>
          <p:cNvPr id="12" name="图片 11">
            <a:extLst>
              <a:ext uri="{FF2B5EF4-FFF2-40B4-BE49-F238E27FC236}">
                <a16:creationId xmlns:a16="http://schemas.microsoft.com/office/drawing/2014/main" id="{B94D3D0D-C4FC-48E7-B00D-20A66074ED09}"/>
              </a:ext>
            </a:extLst>
          </p:cNvPr>
          <p:cNvPicPr>
            <a:picLocks noChangeAspect="1"/>
          </p:cNvPicPr>
          <p:nvPr/>
        </p:nvPicPr>
        <p:blipFill>
          <a:blip r:embed="rId18"/>
          <a:stretch>
            <a:fillRect/>
          </a:stretch>
        </p:blipFill>
        <p:spPr>
          <a:xfrm>
            <a:off x="1807756" y="2117805"/>
            <a:ext cx="781136" cy="740871"/>
          </a:xfrm>
          <a:prstGeom prst="rect">
            <a:avLst/>
          </a:prstGeom>
        </p:spPr>
      </p:pic>
      <p:pic>
        <p:nvPicPr>
          <p:cNvPr id="11" name="图片 48">
            <a:extLst>
              <a:ext uri="{FF2B5EF4-FFF2-40B4-BE49-F238E27FC236}">
                <a16:creationId xmlns:a16="http://schemas.microsoft.com/office/drawing/2014/main" id="{84C15747-C604-3A4A-4921-F878B4B646B8}"/>
              </a:ext>
            </a:extLst>
          </p:cNvPr>
          <p:cNvPicPr>
            <a:picLocks noChangeAspect="1"/>
          </p:cNvPicPr>
          <p:nvPr/>
        </p:nvPicPr>
        <p:blipFill>
          <a:blip r:embed="rId19"/>
          <a:stretch>
            <a:fillRect/>
          </a:stretch>
        </p:blipFill>
        <p:spPr>
          <a:xfrm>
            <a:off x="251453" y="1612154"/>
            <a:ext cx="1222193" cy="1249813"/>
          </a:xfrm>
          <a:prstGeom prst="rect">
            <a:avLst/>
          </a:prstGeom>
        </p:spPr>
      </p:pic>
      <p:sp>
        <p:nvSpPr>
          <p:cNvPr id="56" name="Google Shape;160;p25">
            <a:extLst>
              <a:ext uri="{FF2B5EF4-FFF2-40B4-BE49-F238E27FC236}">
                <a16:creationId xmlns:a16="http://schemas.microsoft.com/office/drawing/2014/main" id="{397187E3-7F12-43BA-939F-C43DD27A9085}"/>
              </a:ext>
            </a:extLst>
          </p:cNvPr>
          <p:cNvSpPr txBox="1"/>
          <p:nvPr/>
        </p:nvSpPr>
        <p:spPr>
          <a:xfrm>
            <a:off x="1650383" y="8924327"/>
            <a:ext cx="1193280" cy="591670"/>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Jinkai Wang</a:t>
            </a:r>
          </a:p>
          <a:p>
            <a:pPr marL="0" lvl="0" indent="0" algn="ctr" rtl="0">
              <a:lnSpc>
                <a:spcPct val="115000"/>
              </a:lnSpc>
              <a:spcBef>
                <a:spcPts val="0"/>
              </a:spcBef>
              <a:spcAft>
                <a:spcPts val="0"/>
              </a:spcAft>
              <a:buNone/>
            </a:pPr>
            <a:r>
              <a:rPr lang="en-US" altLang="zh-CN" sz="500" i="1" dirty="0">
                <a:solidFill>
                  <a:schemeClr val="bg1"/>
                </a:solidFill>
              </a:rPr>
              <a:t>Zhongshan School of Medicine, </a:t>
            </a:r>
          </a:p>
          <a:p>
            <a:pPr marL="0" lvl="0" indent="0" algn="ctr" rtl="0">
              <a:lnSpc>
                <a:spcPct val="115000"/>
              </a:lnSpc>
              <a:spcBef>
                <a:spcPts val="0"/>
              </a:spcBef>
              <a:spcAft>
                <a:spcPts val="0"/>
              </a:spcAft>
              <a:buNone/>
            </a:pPr>
            <a:r>
              <a:rPr lang="en-US" altLang="zh-CN" sz="500" i="1" dirty="0">
                <a:solidFill>
                  <a:schemeClr val="bg1"/>
                </a:solidFill>
              </a:rPr>
              <a:t>Sun Yat-Sen University</a:t>
            </a:r>
          </a:p>
          <a:p>
            <a:pPr marL="0" lvl="0" indent="0" algn="ctr" rtl="0">
              <a:lnSpc>
                <a:spcPct val="115000"/>
              </a:lnSpc>
              <a:spcBef>
                <a:spcPts val="0"/>
              </a:spcBef>
              <a:spcAft>
                <a:spcPts val="0"/>
              </a:spcAft>
              <a:buNone/>
            </a:pPr>
            <a:endParaRPr sz="500" i="1" dirty="0">
              <a:solidFill>
                <a:schemeClr val="bg1"/>
              </a:solidFill>
            </a:endParaRPr>
          </a:p>
        </p:txBody>
      </p:sp>
      <p:grpSp>
        <p:nvGrpSpPr>
          <p:cNvPr id="58" name="Group 16">
            <a:extLst>
              <a:ext uri="{FF2B5EF4-FFF2-40B4-BE49-F238E27FC236}">
                <a16:creationId xmlns:a16="http://schemas.microsoft.com/office/drawing/2014/main" id="{66C11E36-48C9-4974-8ACF-5BC5DE179E8E}"/>
              </a:ext>
            </a:extLst>
          </p:cNvPr>
          <p:cNvGrpSpPr/>
          <p:nvPr/>
        </p:nvGrpSpPr>
        <p:grpSpPr>
          <a:xfrm>
            <a:off x="2749994" y="8182600"/>
            <a:ext cx="670239" cy="789597"/>
            <a:chOff x="5395351" y="6878204"/>
            <a:chExt cx="684000" cy="792000"/>
          </a:xfrm>
        </p:grpSpPr>
        <p:sp>
          <p:nvSpPr>
            <p:cNvPr id="59" name="Oval 17">
              <a:extLst>
                <a:ext uri="{FF2B5EF4-FFF2-40B4-BE49-F238E27FC236}">
                  <a16:creationId xmlns:a16="http://schemas.microsoft.com/office/drawing/2014/main" id="{F018DAE5-A9C5-427B-8D84-91EE63521AEC}"/>
                </a:ext>
              </a:extLst>
            </p:cNvPr>
            <p:cNvSpPr/>
            <p:nvPr/>
          </p:nvSpPr>
          <p:spPr>
            <a:xfrm>
              <a:off x="5395351" y="687820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19" descr="A picture containing person, suit, person, posing&#10;&#10;Description automatically generated">
              <a:extLst>
                <a:ext uri="{FF2B5EF4-FFF2-40B4-BE49-F238E27FC236}">
                  <a16:creationId xmlns:a16="http://schemas.microsoft.com/office/drawing/2014/main" id="{04B04360-FFD3-48A4-8716-E8A92773BF40}"/>
                </a:ext>
              </a:extLst>
            </p:cNvPr>
            <p:cNvPicPr>
              <a:picLocks noChangeAspect="1"/>
            </p:cNvPicPr>
            <p:nvPr/>
          </p:nvPicPr>
          <p:blipFill>
            <a:blip r:embed="rId20"/>
            <a:srcRect l="933" r="5968" b="9091"/>
            <a:stretch>
              <a:fillRect/>
            </a:stretch>
          </p:blipFill>
          <p:spPr>
            <a:xfrm>
              <a:off x="5431350" y="6888300"/>
              <a:ext cx="612000" cy="720000"/>
            </a:xfrm>
            <a:custGeom>
              <a:avLst/>
              <a:gdLst>
                <a:gd name="connsiteX0" fmla="*/ 306000 w 612000"/>
                <a:gd name="connsiteY0" fmla="*/ 0 h 720000"/>
                <a:gd name="connsiteX1" fmla="*/ 612000 w 612000"/>
                <a:gd name="connsiteY1" fmla="*/ 360000 h 720000"/>
                <a:gd name="connsiteX2" fmla="*/ 306000 w 612000"/>
                <a:gd name="connsiteY2" fmla="*/ 720000 h 720000"/>
                <a:gd name="connsiteX3" fmla="*/ 0 w 612000"/>
                <a:gd name="connsiteY3" fmla="*/ 360000 h 720000"/>
                <a:gd name="connsiteX4" fmla="*/ 306000 w 612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00" h="720000">
                  <a:moveTo>
                    <a:pt x="306000" y="0"/>
                  </a:moveTo>
                  <a:cubicBezTo>
                    <a:pt x="474999" y="0"/>
                    <a:pt x="612000" y="161177"/>
                    <a:pt x="612000" y="360000"/>
                  </a:cubicBezTo>
                  <a:cubicBezTo>
                    <a:pt x="612000" y="558823"/>
                    <a:pt x="474999" y="720000"/>
                    <a:pt x="306000" y="720000"/>
                  </a:cubicBezTo>
                  <a:cubicBezTo>
                    <a:pt x="137001" y="720000"/>
                    <a:pt x="0" y="558823"/>
                    <a:pt x="0" y="360000"/>
                  </a:cubicBezTo>
                  <a:cubicBezTo>
                    <a:pt x="0" y="161177"/>
                    <a:pt x="137001" y="0"/>
                    <a:pt x="306000" y="0"/>
                  </a:cubicBezTo>
                  <a:close/>
                </a:path>
              </a:pathLst>
            </a:custGeom>
          </p:spPr>
        </p:pic>
      </p:grpSp>
      <p:grpSp>
        <p:nvGrpSpPr>
          <p:cNvPr id="72" name="组合 71">
            <a:extLst>
              <a:ext uri="{FF2B5EF4-FFF2-40B4-BE49-F238E27FC236}">
                <a16:creationId xmlns:a16="http://schemas.microsoft.com/office/drawing/2014/main" id="{2F56F1BC-EBF8-42E6-B6D3-C3AB07FB56DE}"/>
              </a:ext>
            </a:extLst>
          </p:cNvPr>
          <p:cNvGrpSpPr/>
          <p:nvPr/>
        </p:nvGrpSpPr>
        <p:grpSpPr>
          <a:xfrm>
            <a:off x="983948" y="8199786"/>
            <a:ext cx="683181" cy="794775"/>
            <a:chOff x="1456732" y="8171427"/>
            <a:chExt cx="692139" cy="797724"/>
          </a:xfrm>
        </p:grpSpPr>
        <p:sp>
          <p:nvSpPr>
            <p:cNvPr id="73" name="Oval 29">
              <a:extLst>
                <a:ext uri="{FF2B5EF4-FFF2-40B4-BE49-F238E27FC236}">
                  <a16:creationId xmlns:a16="http://schemas.microsoft.com/office/drawing/2014/main" id="{CE5F0FE9-0A52-483E-B868-A687E6054731}"/>
                </a:ext>
              </a:extLst>
            </p:cNvPr>
            <p:cNvSpPr/>
            <p:nvPr/>
          </p:nvSpPr>
          <p:spPr>
            <a:xfrm>
              <a:off x="1456732" y="8171427"/>
              <a:ext cx="692139" cy="797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图片 73">
              <a:extLst>
                <a:ext uri="{FF2B5EF4-FFF2-40B4-BE49-F238E27FC236}">
                  <a16:creationId xmlns:a16="http://schemas.microsoft.com/office/drawing/2014/main" id="{48FAAEB8-AD5A-4F82-99D7-85C304C137D6}"/>
                </a:ext>
              </a:extLst>
            </p:cNvPr>
            <p:cNvPicPr>
              <a:picLocks noChangeAspect="1"/>
            </p:cNvPicPr>
            <p:nvPr/>
          </p:nvPicPr>
          <p:blipFill rotWithShape="1">
            <a:blip r:embed="rId21"/>
            <a:srcRect l="21602" t="28013" r="26940" b="1060"/>
            <a:stretch/>
          </p:blipFill>
          <p:spPr>
            <a:xfrm>
              <a:off x="1504796" y="8194161"/>
              <a:ext cx="590856" cy="738421"/>
            </a:xfrm>
            <a:prstGeom prst="ellipse">
              <a:avLst/>
            </a:prstGeom>
          </p:spPr>
        </p:pic>
      </p:grpSp>
      <p:grpSp>
        <p:nvGrpSpPr>
          <p:cNvPr id="75" name="组合 11">
            <a:extLst>
              <a:ext uri="{FF2B5EF4-FFF2-40B4-BE49-F238E27FC236}">
                <a16:creationId xmlns:a16="http://schemas.microsoft.com/office/drawing/2014/main" id="{B6EF53B1-4537-4ACF-A755-4F8FD7B80394}"/>
              </a:ext>
            </a:extLst>
          </p:cNvPr>
          <p:cNvGrpSpPr/>
          <p:nvPr/>
        </p:nvGrpSpPr>
        <p:grpSpPr>
          <a:xfrm>
            <a:off x="1868044" y="8178213"/>
            <a:ext cx="702768" cy="813731"/>
            <a:chOff x="2667925" y="7649865"/>
            <a:chExt cx="684000" cy="792000"/>
          </a:xfrm>
        </p:grpSpPr>
        <p:sp>
          <p:nvSpPr>
            <p:cNvPr id="76" name="Oval 62">
              <a:extLst>
                <a:ext uri="{FF2B5EF4-FFF2-40B4-BE49-F238E27FC236}">
                  <a16:creationId xmlns:a16="http://schemas.microsoft.com/office/drawing/2014/main" id="{4759D784-5BE8-496B-8FBE-480DF7F8301A}"/>
                </a:ext>
              </a:extLst>
            </p:cNvPr>
            <p:cNvSpPr/>
            <p:nvPr>
              <p:custDataLst>
                <p:tags r:id="rId3"/>
              </p:custDataLst>
            </p:nvPr>
          </p:nvSpPr>
          <p:spPr>
            <a:xfrm>
              <a:off x="2667925" y="7649865"/>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图片 48">
              <a:extLst>
                <a:ext uri="{FF2B5EF4-FFF2-40B4-BE49-F238E27FC236}">
                  <a16:creationId xmlns:a16="http://schemas.microsoft.com/office/drawing/2014/main" id="{B524FF24-6777-4780-AC09-F3B17BD4C6CB}"/>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9971" b="98699" l="5106" r="89981">
                          <a14:foregroundMark x1="20231" y1="77746" x2="5106" y2="98699"/>
                        </a14:backgroundRemoval>
                      </a14:imgEffect>
                    </a14:imgLayer>
                  </a14:imgProps>
                </a:ext>
              </a:extLst>
            </a:blip>
            <a:srcRect l="11366" t="6943" r="8960" b="3809"/>
            <a:stretch/>
          </p:blipFill>
          <p:spPr>
            <a:xfrm>
              <a:off x="2716981" y="7709207"/>
              <a:ext cx="597775" cy="669614"/>
            </a:xfrm>
            <a:prstGeom prst="ellipse">
              <a:avLst/>
            </a:prstGeom>
          </p:spPr>
        </p:pic>
      </p:grpSp>
      <p:grpSp>
        <p:nvGrpSpPr>
          <p:cNvPr id="82" name="Group 27">
            <a:extLst>
              <a:ext uri="{FF2B5EF4-FFF2-40B4-BE49-F238E27FC236}">
                <a16:creationId xmlns:a16="http://schemas.microsoft.com/office/drawing/2014/main" id="{156D9CCE-D806-431D-820D-0C1307F58A96}"/>
              </a:ext>
            </a:extLst>
          </p:cNvPr>
          <p:cNvGrpSpPr/>
          <p:nvPr/>
        </p:nvGrpSpPr>
        <p:grpSpPr>
          <a:xfrm>
            <a:off x="1478124" y="6991332"/>
            <a:ext cx="693381" cy="817465"/>
            <a:chOff x="4618962" y="4439067"/>
            <a:chExt cx="684000" cy="792000"/>
          </a:xfrm>
        </p:grpSpPr>
        <p:sp>
          <p:nvSpPr>
            <p:cNvPr id="83" name="Oval 28">
              <a:extLst>
                <a:ext uri="{FF2B5EF4-FFF2-40B4-BE49-F238E27FC236}">
                  <a16:creationId xmlns:a16="http://schemas.microsoft.com/office/drawing/2014/main" id="{648DBBF3-48D0-4397-A9A1-6452A08B2E34}"/>
                </a:ext>
              </a:extLst>
            </p:cNvPr>
            <p:cNvSpPr/>
            <p:nvPr>
              <p:custDataLst>
                <p:tags r:id="rId1"/>
              </p:custDataLst>
            </p:nvPr>
          </p:nvSpPr>
          <p:spPr>
            <a:xfrm>
              <a:off x="4618962" y="443906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29" descr="A person wearing glasses and a suit&#10;&#10;Description automatically generated with medium confidence">
              <a:extLst>
                <a:ext uri="{FF2B5EF4-FFF2-40B4-BE49-F238E27FC236}">
                  <a16:creationId xmlns:a16="http://schemas.microsoft.com/office/drawing/2014/main" id="{016CA85F-765B-46D9-88EE-215BAB5958D6}"/>
                </a:ext>
              </a:extLst>
            </p:cNvPr>
            <p:cNvPicPr>
              <a:picLocks noChangeAspect="1"/>
            </p:cNvPicPr>
            <p:nvPr>
              <p:custDataLst>
                <p:tags r:id="rId2"/>
              </p:custDataLst>
            </p:nvPr>
          </p:nvPicPr>
          <p:blipFill>
            <a:blip r:embed="rId24"/>
            <a:srcRect r="400" b="308"/>
            <a:stretch>
              <a:fillRect/>
            </a:stretch>
          </p:blipFill>
          <p:spPr>
            <a:xfrm>
              <a:off x="4657905" y="4476177"/>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grpSp>
        <p:nvGrpSpPr>
          <p:cNvPr id="85" name="Group 23">
            <a:extLst>
              <a:ext uri="{FF2B5EF4-FFF2-40B4-BE49-F238E27FC236}">
                <a16:creationId xmlns:a16="http://schemas.microsoft.com/office/drawing/2014/main" id="{01588736-BED7-4665-BD2D-63549CB798C1}"/>
              </a:ext>
            </a:extLst>
          </p:cNvPr>
          <p:cNvGrpSpPr/>
          <p:nvPr/>
        </p:nvGrpSpPr>
        <p:grpSpPr>
          <a:xfrm>
            <a:off x="106973" y="8204060"/>
            <a:ext cx="680445" cy="787884"/>
            <a:chOff x="4361335" y="5670994"/>
            <a:chExt cx="684000" cy="792000"/>
          </a:xfrm>
        </p:grpSpPr>
        <p:sp>
          <p:nvSpPr>
            <p:cNvPr id="86" name="Oval 24">
              <a:extLst>
                <a:ext uri="{FF2B5EF4-FFF2-40B4-BE49-F238E27FC236}">
                  <a16:creationId xmlns:a16="http://schemas.microsoft.com/office/drawing/2014/main" id="{2EBCA4DB-BE55-44BE-ABD6-739CA3E53022}"/>
                </a:ext>
              </a:extLst>
            </p:cNvPr>
            <p:cNvSpPr/>
            <p:nvPr/>
          </p:nvSpPr>
          <p:spPr>
            <a:xfrm>
              <a:off x="4361335" y="5670994"/>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25" descr="A person wearing glasses and a suit&#10;&#10;Description automatically generated with medium confidence">
              <a:extLst>
                <a:ext uri="{FF2B5EF4-FFF2-40B4-BE49-F238E27FC236}">
                  <a16:creationId xmlns:a16="http://schemas.microsoft.com/office/drawing/2014/main" id="{8BBC2FC0-9087-47B3-AA43-7EF2A8483877}"/>
                </a:ext>
              </a:extLst>
            </p:cNvPr>
            <p:cNvPicPr>
              <a:picLocks noChangeAspect="1"/>
            </p:cNvPicPr>
            <p:nvPr/>
          </p:nvPicPr>
          <p:blipFill>
            <a:blip r:embed="rId25"/>
            <a:srcRect/>
            <a:stretch>
              <a:fillRect/>
            </a:stretch>
          </p:blipFill>
          <p:spPr>
            <a:xfrm>
              <a:off x="4413263" y="5693806"/>
              <a:ext cx="590770" cy="733188"/>
            </a:xfrm>
            <a:custGeom>
              <a:avLst/>
              <a:gdLst>
                <a:gd name="connsiteX0" fmla="*/ 287636 w 580144"/>
                <a:gd name="connsiteY0" fmla="*/ 0 h 720000"/>
                <a:gd name="connsiteX1" fmla="*/ 569589 w 580144"/>
                <a:gd name="connsiteY1" fmla="*/ 219872 h 720000"/>
                <a:gd name="connsiteX2" fmla="*/ 580144 w 580144"/>
                <a:gd name="connsiteY2" fmla="*/ 259875 h 720000"/>
                <a:gd name="connsiteX3" fmla="*/ 580144 w 580144"/>
                <a:gd name="connsiteY3" fmla="*/ 460126 h 720000"/>
                <a:gd name="connsiteX4" fmla="*/ 569589 w 580144"/>
                <a:gd name="connsiteY4" fmla="*/ 500129 h 720000"/>
                <a:gd name="connsiteX5" fmla="*/ 287636 w 580144"/>
                <a:gd name="connsiteY5" fmla="*/ 720000 h 720000"/>
                <a:gd name="connsiteX6" fmla="*/ 5683 w 580144"/>
                <a:gd name="connsiteY6" fmla="*/ 500129 h 720000"/>
                <a:gd name="connsiteX7" fmla="*/ 0 w 580144"/>
                <a:gd name="connsiteY7" fmla="*/ 478590 h 720000"/>
                <a:gd name="connsiteX8" fmla="*/ 0 w 580144"/>
                <a:gd name="connsiteY8" fmla="*/ 241410 h 720000"/>
                <a:gd name="connsiteX9" fmla="*/ 5683 w 580144"/>
                <a:gd name="connsiteY9" fmla="*/ 219872 h 720000"/>
                <a:gd name="connsiteX10" fmla="*/ 287636 w 580144"/>
                <a:gd name="connsiteY10"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44" h="720000">
                  <a:moveTo>
                    <a:pt x="287636" y="0"/>
                  </a:moveTo>
                  <a:cubicBezTo>
                    <a:pt x="414385" y="0"/>
                    <a:pt x="523136" y="90662"/>
                    <a:pt x="569589" y="219872"/>
                  </a:cubicBezTo>
                  <a:lnTo>
                    <a:pt x="580144" y="259875"/>
                  </a:lnTo>
                  <a:lnTo>
                    <a:pt x="580144" y="460126"/>
                  </a:lnTo>
                  <a:lnTo>
                    <a:pt x="569589" y="500129"/>
                  </a:lnTo>
                  <a:cubicBezTo>
                    <a:pt x="523136" y="629338"/>
                    <a:pt x="414385" y="720000"/>
                    <a:pt x="287636" y="720000"/>
                  </a:cubicBezTo>
                  <a:cubicBezTo>
                    <a:pt x="160887" y="720000"/>
                    <a:pt x="52136" y="629338"/>
                    <a:pt x="5683" y="500129"/>
                  </a:cubicBezTo>
                  <a:lnTo>
                    <a:pt x="0" y="478590"/>
                  </a:lnTo>
                  <a:lnTo>
                    <a:pt x="0" y="241410"/>
                  </a:lnTo>
                  <a:lnTo>
                    <a:pt x="5683" y="219872"/>
                  </a:lnTo>
                  <a:cubicBezTo>
                    <a:pt x="52136" y="90662"/>
                    <a:pt x="160887" y="0"/>
                    <a:pt x="287636" y="0"/>
                  </a:cubicBezTo>
                  <a:close/>
                </a:path>
              </a:pathLst>
            </a:custGeom>
          </p:spPr>
        </p:pic>
      </p:grpSp>
    </p:spTree>
    <p:extLst>
      <p:ext uri="{BB962C8B-B14F-4D97-AF65-F5344CB8AC3E}">
        <p14:creationId xmlns:p14="http://schemas.microsoft.com/office/powerpoint/2010/main" val="1247544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1749c18-1039-4e95-a0b8-07149f131672"/>
  <p:tag name="COMMONDATA" val="eyJoZGlkIjoiZWZlMGMwZTVlMDg0MWUwMzRiN2U5ZGVjMTI3YmI2OW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1311</TotalTime>
  <Words>881</Words>
  <Application>Microsoft Office PowerPoint</Application>
  <PresentationFormat>自定义</PresentationFormat>
  <Paragraphs>79</Paragraphs>
  <Slides>3</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vt:i4>
      </vt:variant>
    </vt:vector>
  </HeadingPairs>
  <TitlesOfParts>
    <vt:vector size="8" baseType="lpstr">
      <vt:lpstr>Calibri</vt:lpstr>
      <vt:lpstr>Arial</vt:lpstr>
      <vt:lpstr>Microsoft YaHei</vt:lpstr>
      <vt:lpstr>Times New Roman</vt:lpstr>
      <vt:lpstr>Office 主题​​</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li linfei</cp:lastModifiedBy>
  <cp:revision>203</cp:revision>
  <cp:lastPrinted>2024-02-24T09:28:12Z</cp:lastPrinted>
  <dcterms:created xsi:type="dcterms:W3CDTF">2023-04-14T01:29:46Z</dcterms:created>
  <dcterms:modified xsi:type="dcterms:W3CDTF">2024-04-12T03:28:04Z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C7B5C67188DB4831A5F6023E668108E8</vt:lpwstr>
  </property>
  <property fmtid="{D5CDD505-2E9C-101B-9397-08002B2CF9AE}" pid="3" name="KSOProductBuildVer">
    <vt:lpwstr>2052-11.1.0.13703</vt:lpwstr>
  </property>
</Properties>
</file>